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7.xml" ContentType="application/vnd.openxmlformats-officedocument.theme+xml"/>
  <Override PartName="/ppt/tags/tag95.xml" ContentType="application/vnd.openxmlformats-officedocument.presentationml.tags+xml"/>
  <Override PartName="/ppt/notesSlides/notesSlide1.xml" ContentType="application/vnd.openxmlformats-officedocument.presentationml.notesSlide+xml"/>
  <Override PartName="/ppt/tags/tag96.xml" ContentType="application/vnd.openxmlformats-officedocument.presentationml.tags+xml"/>
  <Override PartName="/ppt/notesSlides/notesSlide2.xml" ContentType="application/vnd.openxmlformats-officedocument.presentationml.notesSlide+xml"/>
  <Override PartName="/ppt/tags/tag97.xml" ContentType="application/vnd.openxmlformats-officedocument.presentationml.tags+xml"/>
  <Override PartName="/ppt/notesSlides/notesSlide3.xml" ContentType="application/vnd.openxmlformats-officedocument.presentationml.notesSlide+xml"/>
  <Override PartName="/ppt/tags/tag98.xml" ContentType="application/vnd.openxmlformats-officedocument.presentationml.tags+xml"/>
  <Override PartName="/ppt/notesSlides/notesSlide4.xml" ContentType="application/vnd.openxmlformats-officedocument.presentationml.notesSlide+xml"/>
  <Override PartName="/ppt/tags/tag99.xml" ContentType="application/vnd.openxmlformats-officedocument.presentationml.tags+xml"/>
  <Override PartName="/ppt/notesSlides/notesSlide5.xml" ContentType="application/vnd.openxmlformats-officedocument.presentationml.notesSlide+xml"/>
  <Override PartName="/ppt/tags/tag100.xml" ContentType="application/vnd.openxmlformats-officedocument.presentationml.tags+xml"/>
  <Override PartName="/ppt/notesSlides/notesSlide6.xml" ContentType="application/vnd.openxmlformats-officedocument.presentationml.notesSlide+xml"/>
  <Override PartName="/ppt/tags/tag101.xml" ContentType="application/vnd.openxmlformats-officedocument.presentationml.tags+xml"/>
  <Override PartName="/ppt/notesSlides/notesSlide7.xml" ContentType="application/vnd.openxmlformats-officedocument.presentationml.notesSlide+xml"/>
  <Override PartName="/ppt/tags/tag102.xml" ContentType="application/vnd.openxmlformats-officedocument.presentationml.tags+xml"/>
  <Override PartName="/ppt/notesSlides/notesSlide8.xml" ContentType="application/vnd.openxmlformats-officedocument.presentationml.notesSlide+xml"/>
  <Override PartName="/ppt/tags/tag103.xml" ContentType="application/vnd.openxmlformats-officedocument.presentationml.tags+xml"/>
  <Override PartName="/ppt/notesSlides/notesSlide9.xml" ContentType="application/vnd.openxmlformats-officedocument.presentationml.notesSlide+xml"/>
  <Override PartName="/ppt/tags/tag104.xml" ContentType="application/vnd.openxmlformats-officedocument.presentationml.tags+xml"/>
  <Override PartName="/ppt/notesSlides/notesSlide10.xml" ContentType="application/vnd.openxmlformats-officedocument.presentationml.notesSlide+xml"/>
  <Override PartName="/ppt/tags/tag105.xml" ContentType="application/vnd.openxmlformats-officedocument.presentationml.tags+xml"/>
  <Override PartName="/ppt/notesSlides/notesSlide11.xml" ContentType="application/vnd.openxmlformats-officedocument.presentationml.notesSlide+xml"/>
  <Override PartName="/ppt/tags/tag106.xml" ContentType="application/vnd.openxmlformats-officedocument.presentationml.tags+xml"/>
  <Override PartName="/ppt/notesSlides/notesSlide12.xml" ContentType="application/vnd.openxmlformats-officedocument.presentationml.notesSlide+xml"/>
  <Override PartName="/ppt/tags/tag107.xml" ContentType="application/vnd.openxmlformats-officedocument.presentationml.tags+xml"/>
  <Override PartName="/ppt/notesSlides/notesSlide13.xml" ContentType="application/vnd.openxmlformats-officedocument.presentationml.notesSlide+xml"/>
  <Override PartName="/ppt/tags/tag108.xml" ContentType="application/vnd.openxmlformats-officedocument.presentationml.tags+xml"/>
  <Override PartName="/ppt/notesSlides/notesSlide14.xml" ContentType="application/vnd.openxmlformats-officedocument.presentationml.notesSlide+xml"/>
  <Override PartName="/ppt/tags/tag109.xml" ContentType="application/vnd.openxmlformats-officedocument.presentationml.tags+xml"/>
  <Override PartName="/ppt/notesSlides/notesSlide15.xml" ContentType="application/vnd.openxmlformats-officedocument.presentationml.notesSlide+xml"/>
  <Override PartName="/ppt/tags/tag110.xml" ContentType="application/vnd.openxmlformats-officedocument.presentationml.tags+xml"/>
  <Override PartName="/ppt/notesSlides/notesSlide16.xml" ContentType="application/vnd.openxmlformats-officedocument.presentationml.notesSlide+xml"/>
  <Override PartName="/ppt/tags/tag111.xml" ContentType="application/vnd.openxmlformats-officedocument.presentationml.tags+xml"/>
  <Override PartName="/ppt/notesSlides/notesSlide17.xml" ContentType="application/vnd.openxmlformats-officedocument.presentationml.notesSlide+xml"/>
  <Override PartName="/ppt/tags/tag112.xml" ContentType="application/vnd.openxmlformats-officedocument.presentationml.tags+xml"/>
  <Override PartName="/ppt/notesSlides/notesSlide18.xml" ContentType="application/vnd.openxmlformats-officedocument.presentationml.notesSlide+xml"/>
  <Override PartName="/ppt/tags/tag113.xml" ContentType="application/vnd.openxmlformats-officedocument.presentationml.tags+xml"/>
  <Override PartName="/ppt/notesSlides/notesSlide19.xml" ContentType="application/vnd.openxmlformats-officedocument.presentationml.notesSlide+xml"/>
  <Override PartName="/ppt/tags/tag114.xml" ContentType="application/vnd.openxmlformats-officedocument.presentationml.tags+xml"/>
  <Override PartName="/ppt/notesSlides/notesSlide20.xml" ContentType="application/vnd.openxmlformats-officedocument.presentationml.notesSlide+xml"/>
  <Override PartName="/ppt/tags/tag115.xml" ContentType="application/vnd.openxmlformats-officedocument.presentationml.tags+xml"/>
  <Override PartName="/ppt/notesSlides/notesSlide21.xml" ContentType="application/vnd.openxmlformats-officedocument.presentationml.notesSlide+xml"/>
  <Override PartName="/ppt/tags/tag116.xml" ContentType="application/vnd.openxmlformats-officedocument.presentationml.tags+xml"/>
  <Override PartName="/ppt/notesSlides/notesSlide22.xml" ContentType="application/vnd.openxmlformats-officedocument.presentationml.notesSlide+xml"/>
  <Override PartName="/ppt/tags/tag117.xml" ContentType="application/vnd.openxmlformats-officedocument.presentationml.tags+xml"/>
  <Override PartName="/ppt/notesSlides/notesSlide23.xml" ContentType="application/vnd.openxmlformats-officedocument.presentationml.notesSlide+xml"/>
  <Override PartName="/ppt/tags/tag118.xml" ContentType="application/vnd.openxmlformats-officedocument.presentationml.tags+xml"/>
  <Override PartName="/ppt/notesSlides/notesSlide24.xml" ContentType="application/vnd.openxmlformats-officedocument.presentationml.notesSlide+xml"/>
  <Override PartName="/ppt/tags/tag119.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711" r:id="rId4"/>
    <p:sldMasterId id="2147483724" r:id="rId5"/>
    <p:sldMasterId id="2147483751" r:id="rId6"/>
  </p:sldMasterIdLst>
  <p:notesMasterIdLst>
    <p:notesMasterId r:id="rId32"/>
  </p:notesMasterIdLst>
  <p:sldIdLst>
    <p:sldId id="259" r:id="rId7"/>
    <p:sldId id="330" r:id="rId8"/>
    <p:sldId id="273" r:id="rId9"/>
    <p:sldId id="316" r:id="rId10"/>
    <p:sldId id="300" r:id="rId11"/>
    <p:sldId id="317" r:id="rId12"/>
    <p:sldId id="318" r:id="rId13"/>
    <p:sldId id="331" r:id="rId14"/>
    <p:sldId id="319" r:id="rId15"/>
    <p:sldId id="328" r:id="rId16"/>
    <p:sldId id="329" r:id="rId17"/>
    <p:sldId id="332" r:id="rId18"/>
    <p:sldId id="320" r:id="rId19"/>
    <p:sldId id="321" r:id="rId20"/>
    <p:sldId id="327" r:id="rId21"/>
    <p:sldId id="333" r:id="rId22"/>
    <p:sldId id="334" r:id="rId23"/>
    <p:sldId id="335" r:id="rId24"/>
    <p:sldId id="346" r:id="rId25"/>
    <p:sldId id="341" r:id="rId26"/>
    <p:sldId id="343" r:id="rId27"/>
    <p:sldId id="344" r:id="rId28"/>
    <p:sldId id="345" r:id="rId29"/>
    <p:sldId id="297" r:id="rId30"/>
    <p:sldId id="298"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A6C"/>
    <a:srgbClr val="E97243"/>
    <a:srgbClr val="FFD07D"/>
    <a:srgbClr val="FFFBF3"/>
    <a:srgbClr val="FFF1D9"/>
    <a:srgbClr val="FFF6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72738" autoAdjust="0"/>
  </p:normalViewPr>
  <p:slideViewPr>
    <p:cSldViewPr snapToGrid="0">
      <p:cViewPr>
        <p:scale>
          <a:sx n="50" d="100"/>
          <a:sy n="50" d="100"/>
        </p:scale>
        <p:origin x="1080" y="756"/>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vorak, Glenda D [CFSPH]" userId="375f6dd0-b914-45c5-9129-76b80f2c063e" providerId="ADAL" clId="{3B874E80-27B5-49AE-BFE0-641B907808DE}"/>
    <pc:docChg chg="undo custSel modSld">
      <pc:chgData name="Dvorak, Glenda D [CFSPH]" userId="375f6dd0-b914-45c5-9129-76b80f2c063e" providerId="ADAL" clId="{3B874E80-27B5-49AE-BFE0-641B907808DE}" dt="2025-02-20T21:12:46.113" v="42"/>
      <pc:docMkLst>
        <pc:docMk/>
      </pc:docMkLst>
      <pc:sldChg chg="modSp mod">
        <pc:chgData name="Dvorak, Glenda D [CFSPH]" userId="375f6dd0-b914-45c5-9129-76b80f2c063e" providerId="ADAL" clId="{3B874E80-27B5-49AE-BFE0-641B907808DE}" dt="2025-02-20T21:03:19.671" v="6" actId="962"/>
        <pc:sldMkLst>
          <pc:docMk/>
          <pc:sldMk cId="3073876056" sldId="259"/>
        </pc:sldMkLst>
        <pc:spChg chg="mod">
          <ac:chgData name="Dvorak, Glenda D [CFSPH]" userId="375f6dd0-b914-45c5-9129-76b80f2c063e" providerId="ADAL" clId="{3B874E80-27B5-49AE-BFE0-641B907808DE}" dt="2025-02-20T21:03:19.671" v="6" actId="962"/>
          <ac:spMkLst>
            <pc:docMk/>
            <pc:sldMk cId="3073876056" sldId="259"/>
            <ac:spMk id="6" creationId="{A12D1C0A-CC50-51B4-C583-2D8B8847F3A7}"/>
          </ac:spMkLst>
        </pc:spChg>
        <pc:picChg chg="mod">
          <ac:chgData name="Dvorak, Glenda D [CFSPH]" userId="375f6dd0-b914-45c5-9129-76b80f2c063e" providerId="ADAL" clId="{3B874E80-27B5-49AE-BFE0-641B907808DE}" dt="2025-02-20T21:02:52.317" v="2" actId="962"/>
          <ac:picMkLst>
            <pc:docMk/>
            <pc:sldMk cId="3073876056" sldId="259"/>
            <ac:picMk id="9" creationId="{B2CF6144-1DBD-545C-DA83-8F7C1697CB16}"/>
          </ac:picMkLst>
        </pc:picChg>
        <pc:picChg chg="mod">
          <ac:chgData name="Dvorak, Glenda D [CFSPH]" userId="375f6dd0-b914-45c5-9129-76b80f2c063e" providerId="ADAL" clId="{3B874E80-27B5-49AE-BFE0-641B907808DE}" dt="2025-02-20T21:03:15.907" v="5" actId="962"/>
          <ac:picMkLst>
            <pc:docMk/>
            <pc:sldMk cId="3073876056" sldId="259"/>
            <ac:picMk id="13" creationId="{0C75F44B-C6BC-AB90-7D5A-A0EB81B348F6}"/>
          </ac:picMkLst>
        </pc:picChg>
      </pc:sldChg>
      <pc:sldChg chg="modSp mod">
        <pc:chgData name="Dvorak, Glenda D [CFSPH]" userId="375f6dd0-b914-45c5-9129-76b80f2c063e" providerId="ADAL" clId="{3B874E80-27B5-49AE-BFE0-641B907808DE}" dt="2025-02-20T21:12:46.113" v="42"/>
        <pc:sldMkLst>
          <pc:docMk/>
          <pc:sldMk cId="769024626" sldId="297"/>
        </pc:sldMkLst>
        <pc:picChg chg="mod">
          <ac:chgData name="Dvorak, Glenda D [CFSPH]" userId="375f6dd0-b914-45c5-9129-76b80f2c063e" providerId="ADAL" clId="{3B874E80-27B5-49AE-BFE0-641B907808DE}" dt="2025-02-20T21:04:46.854" v="16" actId="962"/>
          <ac:picMkLst>
            <pc:docMk/>
            <pc:sldMk cId="769024626" sldId="297"/>
            <ac:picMk id="14" creationId="{A16795DD-5C24-4A7D-80DE-5F84347F3A8C}"/>
          </ac:picMkLst>
        </pc:picChg>
        <pc:picChg chg="ord">
          <ac:chgData name="Dvorak, Glenda D [CFSPH]" userId="375f6dd0-b914-45c5-9129-76b80f2c063e" providerId="ADAL" clId="{3B874E80-27B5-49AE-BFE0-641B907808DE}" dt="2025-02-20T21:12:46.113" v="42"/>
          <ac:picMkLst>
            <pc:docMk/>
            <pc:sldMk cId="769024626" sldId="297"/>
            <ac:picMk id="18" creationId="{4E5E2812-B4D7-FE36-75DC-CD181C21ED2D}"/>
          </ac:picMkLst>
        </pc:picChg>
        <pc:picChg chg="mod">
          <ac:chgData name="Dvorak, Glenda D [CFSPH]" userId="375f6dd0-b914-45c5-9129-76b80f2c063e" providerId="ADAL" clId="{3B874E80-27B5-49AE-BFE0-641B907808DE}" dt="2025-02-20T21:05:01.304" v="19" actId="962"/>
          <ac:picMkLst>
            <pc:docMk/>
            <pc:sldMk cId="769024626" sldId="297"/>
            <ac:picMk id="20" creationId="{96188C39-81A7-6899-7440-CAD587C99247}"/>
          </ac:picMkLst>
        </pc:picChg>
      </pc:sldChg>
      <pc:sldChg chg="modSp mod">
        <pc:chgData name="Dvorak, Glenda D [CFSPH]" userId="375f6dd0-b914-45c5-9129-76b80f2c063e" providerId="ADAL" clId="{3B874E80-27B5-49AE-BFE0-641B907808DE}" dt="2025-02-20T21:12:39.781" v="38"/>
        <pc:sldMkLst>
          <pc:docMk/>
          <pc:sldMk cId="56625529" sldId="298"/>
        </pc:sldMkLst>
        <pc:picChg chg="mod">
          <ac:chgData name="Dvorak, Glenda D [CFSPH]" userId="375f6dd0-b914-45c5-9129-76b80f2c063e" providerId="ADAL" clId="{3B874E80-27B5-49AE-BFE0-641B907808DE}" dt="2025-02-20T21:05:16.354" v="22" actId="962"/>
          <ac:picMkLst>
            <pc:docMk/>
            <pc:sldMk cId="56625529" sldId="298"/>
            <ac:picMk id="14" creationId="{A16795DD-5C24-4A7D-80DE-5F84347F3A8C}"/>
          </ac:picMkLst>
        </pc:picChg>
        <pc:picChg chg="ord">
          <ac:chgData name="Dvorak, Glenda D [CFSPH]" userId="375f6dd0-b914-45c5-9129-76b80f2c063e" providerId="ADAL" clId="{3B874E80-27B5-49AE-BFE0-641B907808DE}" dt="2025-02-20T21:12:39.781" v="38"/>
          <ac:picMkLst>
            <pc:docMk/>
            <pc:sldMk cId="56625529" sldId="298"/>
            <ac:picMk id="18" creationId="{4E5E2812-B4D7-FE36-75DC-CD181C21ED2D}"/>
          </ac:picMkLst>
        </pc:picChg>
      </pc:sldChg>
      <pc:sldChg chg="modSp mod">
        <pc:chgData name="Dvorak, Glenda D [CFSPH]" userId="375f6dd0-b914-45c5-9129-76b80f2c063e" providerId="ADAL" clId="{3B874E80-27B5-49AE-BFE0-641B907808DE}" dt="2025-02-20T21:10:21.143" v="27"/>
        <pc:sldMkLst>
          <pc:docMk/>
          <pc:sldMk cId="3327604976" sldId="327"/>
        </pc:sldMkLst>
        <pc:picChg chg="ord">
          <ac:chgData name="Dvorak, Glenda D [CFSPH]" userId="375f6dd0-b914-45c5-9129-76b80f2c063e" providerId="ADAL" clId="{3B874E80-27B5-49AE-BFE0-641B907808DE}" dt="2025-02-20T21:10:21.143" v="27"/>
          <ac:picMkLst>
            <pc:docMk/>
            <pc:sldMk cId="3327604976" sldId="327"/>
            <ac:picMk id="3" creationId="{1CC4E8C6-EB14-24F9-0A4D-3A64850AE6C2}"/>
          </ac:picMkLst>
        </pc:picChg>
      </pc:sldChg>
      <pc:sldChg chg="modSp mod">
        <pc:chgData name="Dvorak, Glenda D [CFSPH]" userId="375f6dd0-b914-45c5-9129-76b80f2c063e" providerId="ADAL" clId="{3B874E80-27B5-49AE-BFE0-641B907808DE}" dt="2025-02-20T21:09:53.065" v="23"/>
        <pc:sldMkLst>
          <pc:docMk/>
          <pc:sldMk cId="838705139" sldId="329"/>
        </pc:sldMkLst>
        <pc:cxnChg chg="ord">
          <ac:chgData name="Dvorak, Glenda D [CFSPH]" userId="375f6dd0-b914-45c5-9129-76b80f2c063e" providerId="ADAL" clId="{3B874E80-27B5-49AE-BFE0-641B907808DE}" dt="2025-02-20T21:09:53.065" v="23"/>
          <ac:cxnSpMkLst>
            <pc:docMk/>
            <pc:sldMk cId="838705139" sldId="329"/>
            <ac:cxnSpMk id="17" creationId="{515F0DE4-20B9-78D7-E876-46A44E9AC205}"/>
          </ac:cxnSpMkLst>
        </pc:cxnChg>
      </pc:sldChg>
      <pc:sldChg chg="addSp delSp modSp mod">
        <pc:chgData name="Dvorak, Glenda D [CFSPH]" userId="375f6dd0-b914-45c5-9129-76b80f2c063e" providerId="ADAL" clId="{3B874E80-27B5-49AE-BFE0-641B907808DE}" dt="2025-02-20T21:04:07.565" v="13" actId="962"/>
        <pc:sldMkLst>
          <pc:docMk/>
          <pc:sldMk cId="1913737635" sldId="330"/>
        </pc:sldMkLst>
        <pc:spChg chg="add del">
          <ac:chgData name="Dvorak, Glenda D [CFSPH]" userId="375f6dd0-b914-45c5-9129-76b80f2c063e" providerId="ADAL" clId="{3B874E80-27B5-49AE-BFE0-641B907808DE}" dt="2025-02-20T21:04:04.584" v="11" actId="22"/>
          <ac:spMkLst>
            <pc:docMk/>
            <pc:sldMk cId="1913737635" sldId="330"/>
            <ac:spMk id="4" creationId="{28FD06CF-87E1-E6C0-C0C9-04D0B98CF44D}"/>
          </ac:spMkLst>
        </pc:spChg>
        <pc:picChg chg="mod">
          <ac:chgData name="Dvorak, Glenda D [CFSPH]" userId="375f6dd0-b914-45c5-9129-76b80f2c063e" providerId="ADAL" clId="{3B874E80-27B5-49AE-BFE0-641B907808DE}" dt="2025-02-20T21:03:41.591" v="8" actId="962"/>
          <ac:picMkLst>
            <pc:docMk/>
            <pc:sldMk cId="1913737635" sldId="330"/>
            <ac:picMk id="3" creationId="{1A591C9E-5D88-276A-BC58-B56E7FE3E13E}"/>
          </ac:picMkLst>
        </pc:picChg>
        <pc:picChg chg="mod">
          <ac:chgData name="Dvorak, Glenda D [CFSPH]" userId="375f6dd0-b914-45c5-9129-76b80f2c063e" providerId="ADAL" clId="{3B874E80-27B5-49AE-BFE0-641B907808DE}" dt="2025-02-20T21:04:07.565" v="13" actId="962"/>
          <ac:picMkLst>
            <pc:docMk/>
            <pc:sldMk cId="1913737635" sldId="330"/>
            <ac:picMk id="24" creationId="{81606520-53A7-A110-9051-493B32CAC2B3}"/>
          </ac:picMkLst>
        </pc:picChg>
      </pc:sldChg>
      <pc:sldChg chg="modSp mod">
        <pc:chgData name="Dvorak, Glenda D [CFSPH]" userId="375f6dd0-b914-45c5-9129-76b80f2c063e" providerId="ADAL" clId="{3B874E80-27B5-49AE-BFE0-641B907808DE}" dt="2025-02-20T21:10:42.761" v="28"/>
        <pc:sldMkLst>
          <pc:docMk/>
          <pc:sldMk cId="4189960822" sldId="334"/>
        </pc:sldMkLst>
        <pc:cxnChg chg="ord">
          <ac:chgData name="Dvorak, Glenda D [CFSPH]" userId="375f6dd0-b914-45c5-9129-76b80f2c063e" providerId="ADAL" clId="{3B874E80-27B5-49AE-BFE0-641B907808DE}" dt="2025-02-20T21:10:42.761" v="28"/>
          <ac:cxnSpMkLst>
            <pc:docMk/>
            <pc:sldMk cId="4189960822" sldId="334"/>
            <ac:cxnSpMk id="17" creationId="{2F74D3C0-9E03-B552-EC72-53A37806A8AA}"/>
          </ac:cxnSpMkLst>
        </pc:cxnChg>
      </pc:sldChg>
      <pc:sldChg chg="modSp mod">
        <pc:chgData name="Dvorak, Glenda D [CFSPH]" userId="375f6dd0-b914-45c5-9129-76b80f2c063e" providerId="ADAL" clId="{3B874E80-27B5-49AE-BFE0-641B907808DE}" dt="2025-02-20T21:11:54.016" v="34"/>
        <pc:sldMkLst>
          <pc:docMk/>
          <pc:sldMk cId="1865231679" sldId="343"/>
        </pc:sldMkLst>
        <pc:cxnChg chg="ord">
          <ac:chgData name="Dvorak, Glenda D [CFSPH]" userId="375f6dd0-b914-45c5-9129-76b80f2c063e" providerId="ADAL" clId="{3B874E80-27B5-49AE-BFE0-641B907808DE}" dt="2025-02-20T21:11:54.016" v="34"/>
          <ac:cxnSpMkLst>
            <pc:docMk/>
            <pc:sldMk cId="1865231679" sldId="343"/>
            <ac:cxnSpMk id="15" creationId="{5859D267-857A-8680-7391-171275AE0EAF}"/>
          </ac:cxnSpMkLst>
        </pc:cxnChg>
      </pc:sldChg>
      <pc:sldChg chg="modSp mod">
        <pc:chgData name="Dvorak, Glenda D [CFSPH]" userId="375f6dd0-b914-45c5-9129-76b80f2c063e" providerId="ADAL" clId="{3B874E80-27B5-49AE-BFE0-641B907808DE}" dt="2025-02-20T21:11:39.340" v="32"/>
        <pc:sldMkLst>
          <pc:docMk/>
          <pc:sldMk cId="3039858384" sldId="344"/>
        </pc:sldMkLst>
        <pc:spChg chg="mod">
          <ac:chgData name="Dvorak, Glenda D [CFSPH]" userId="375f6dd0-b914-45c5-9129-76b80f2c063e" providerId="ADAL" clId="{3B874E80-27B5-49AE-BFE0-641B907808DE}" dt="2025-02-20T21:11:28.231" v="30" actId="962"/>
          <ac:spMkLst>
            <pc:docMk/>
            <pc:sldMk cId="3039858384" sldId="344"/>
            <ac:spMk id="2" creationId="{8044E86A-6884-BCEC-065C-27A31CCE76DE}"/>
          </ac:spMkLst>
        </pc:spChg>
        <pc:spChg chg="mod">
          <ac:chgData name="Dvorak, Glenda D [CFSPH]" userId="375f6dd0-b914-45c5-9129-76b80f2c063e" providerId="ADAL" clId="{3B874E80-27B5-49AE-BFE0-641B907808DE}" dt="2025-02-20T21:11:28.231" v="30" actId="962"/>
          <ac:spMkLst>
            <pc:docMk/>
            <pc:sldMk cId="3039858384" sldId="344"/>
            <ac:spMk id="10" creationId="{100C41F4-83E8-88E1-AC6D-FF8587A1BFD8}"/>
          </ac:spMkLst>
        </pc:spChg>
        <pc:spChg chg="mod">
          <ac:chgData name="Dvorak, Glenda D [CFSPH]" userId="375f6dd0-b914-45c5-9129-76b80f2c063e" providerId="ADAL" clId="{3B874E80-27B5-49AE-BFE0-641B907808DE}" dt="2025-02-20T21:11:28.231" v="30" actId="962"/>
          <ac:spMkLst>
            <pc:docMk/>
            <pc:sldMk cId="3039858384" sldId="344"/>
            <ac:spMk id="12" creationId="{13BC157E-6B25-A14E-2B40-AF2E430487FD}"/>
          </ac:spMkLst>
        </pc:spChg>
        <pc:picChg chg="mod">
          <ac:chgData name="Dvorak, Glenda D [CFSPH]" userId="375f6dd0-b914-45c5-9129-76b80f2c063e" providerId="ADAL" clId="{3B874E80-27B5-49AE-BFE0-641B907808DE}" dt="2025-02-20T21:11:28.231" v="30" actId="962"/>
          <ac:picMkLst>
            <pc:docMk/>
            <pc:sldMk cId="3039858384" sldId="344"/>
            <ac:picMk id="14" creationId="{80845CE4-1120-EA25-07C4-3771363DF6CE}"/>
          </ac:picMkLst>
        </pc:picChg>
        <pc:cxnChg chg="mod ord">
          <ac:chgData name="Dvorak, Glenda D [CFSPH]" userId="375f6dd0-b914-45c5-9129-76b80f2c063e" providerId="ADAL" clId="{3B874E80-27B5-49AE-BFE0-641B907808DE}" dt="2025-02-20T21:11:39.340" v="32"/>
          <ac:cxnSpMkLst>
            <pc:docMk/>
            <pc:sldMk cId="3039858384" sldId="344"/>
            <ac:cxnSpMk id="15" creationId="{BFFAE94F-EF45-1027-FEA7-FDB1ED679E5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3811D-C1BE-4AA7-A1CD-16CA8379B884}"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A4114D-3529-4EEF-8458-4B289B3BB6AF}" type="slidenum">
              <a:rPr lang="en-US" smtClean="0"/>
              <a:t>‹#›</a:t>
            </a:fld>
            <a:endParaRPr lang="en-US"/>
          </a:p>
        </p:txBody>
      </p:sp>
    </p:spTree>
    <p:extLst>
      <p:ext uri="{BB962C8B-B14F-4D97-AF65-F5344CB8AC3E}">
        <p14:creationId xmlns:p14="http://schemas.microsoft.com/office/powerpoint/2010/main" val="162618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ea typeface="Aptos" panose="020B0004020202020204" pitchFamily="34" charset="0"/>
                <a:cs typeface="Calibri" panose="020F0502020204030204" pitchFamily="34" charset="0"/>
              </a:rPr>
              <a:t>The use of personal protective equipment (PPE) during an animal health emergency is critical for responder protection; however, there are several safety issues to be aware of when wearing PPE.</a:t>
            </a:r>
            <a:endParaRPr lang="en-US" sz="105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a:t>
            </a:fld>
            <a:endParaRPr lang="en-US"/>
          </a:p>
        </p:txBody>
      </p:sp>
    </p:spTree>
    <p:extLst>
      <p:ext uri="{BB962C8B-B14F-4D97-AF65-F5344CB8AC3E}">
        <p14:creationId xmlns:p14="http://schemas.microsoft.com/office/powerpoint/2010/main" val="416917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20306-7B0C-B871-DBBE-58A3A03FB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D3616-2D01-8739-5068-3A0CBCF6E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04A0F-499B-23C6-3EB9-0ED0113A9C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Animal disease response situations and some tasks can be mentally</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stressful. </a:t>
            </a:r>
          </a:p>
          <a:p>
            <a:endParaRPr lang="en-US" sz="1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E55DA7E-CCF1-43FA-5458-F8435E1D70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9914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D2A18-C1D8-B228-A199-2A9732031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98B63-0E46-205F-2898-3ACC66960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5E1446-1D0A-57A9-E6B2-B2A04B8AFCF5}"/>
              </a:ext>
            </a:extLst>
          </p:cNvPr>
          <p:cNvSpPr>
            <a:spLocks noGrp="1"/>
          </p:cNvSpPr>
          <p:nvPr>
            <p:ph type="body" idx="1"/>
          </p:nvPr>
        </p:nvSpPr>
        <p:spPr/>
        <p:txBody>
          <a:bodyPr/>
          <a:lstStyle/>
          <a:p>
            <a:r>
              <a:rPr lang="en-US" sz="1400" kern="100" dirty="0">
                <a:effectLst/>
                <a:latin typeface="Calibri" panose="020F0502020204030204" pitchFamily="34" charset="0"/>
                <a:ea typeface="Aptos" panose="020B0004020202020204" pitchFamily="34" charset="0"/>
                <a:cs typeface="Calibri" panose="020F0502020204030204" pitchFamily="34" charset="0"/>
              </a:rPr>
              <a:t>This can manifest into a range of physical, cognitive, and emotional symptoms during and after a response. It can also affect your ability to function and may contribute to safety issues while wearing PPE. </a:t>
            </a:r>
            <a:r>
              <a:rPr lang="en-US" sz="1400" dirty="0">
                <a:latin typeface="Calibri" panose="020F0502020204030204" pitchFamily="34" charset="0"/>
                <a:cs typeface="Calibri" panose="020F0502020204030204" pitchFamily="34" charset="0"/>
              </a:rPr>
              <a:t>Additionally, the confining nature of PPE can cause feelings of claustrophobia and psychological stress.</a:t>
            </a:r>
          </a:p>
          <a:p>
            <a:pPr marL="0" marR="0">
              <a:lnSpc>
                <a:spcPct val="110000"/>
              </a:lnSpc>
              <a:spcBef>
                <a:spcPts val="800"/>
              </a:spcBef>
              <a:spcAft>
                <a:spcPts val="400"/>
              </a:spcAft>
            </a:pP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Photo licensed from Adobe Stock</a:t>
            </a:r>
          </a:p>
        </p:txBody>
      </p:sp>
      <p:sp>
        <p:nvSpPr>
          <p:cNvPr id="4" name="Slide Number Placeholder 3">
            <a:extLst>
              <a:ext uri="{FF2B5EF4-FFF2-40B4-BE49-F238E27FC236}">
                <a16:creationId xmlns:a16="http://schemas.microsoft.com/office/drawing/2014/main" id="{30073BF1-CDE6-3248-1BEF-E873F34138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1687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Calibri" panose="020F0502020204030204" pitchFamily="34" charset="0"/>
                <a:cs typeface="Calibri" panose="020F0502020204030204" pitchFamily="34" charset="0"/>
              </a:rPr>
              <a:t>To minimize mental and psychological impacts, learn stress-management techniques to help you stay calm and focused under high-risk and/or emergency conditions. Be able to recognize the symptoms of emotional stress. Closely monitor yourself and fellow responders for any of these signs. Always take appropriate self-care and seek assistance and support when needed.</a:t>
            </a:r>
          </a:p>
          <a:p>
            <a:endParaRPr lang="en-US" sz="1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12</a:t>
            </a:fld>
            <a:endParaRPr lang="en-US"/>
          </a:p>
        </p:txBody>
      </p:sp>
    </p:spTree>
    <p:extLst>
      <p:ext uri="{BB962C8B-B14F-4D97-AF65-F5344CB8AC3E}">
        <p14:creationId xmlns:p14="http://schemas.microsoft.com/office/powerpoint/2010/main" val="358933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DDA70-0C49-84C8-E9BF-C57D50573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CEAA3-F34A-8E96-D23D-7E217DBE2A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76C97-E652-E044-0FCB-0E2246582E1A}"/>
              </a:ext>
            </a:extLst>
          </p:cNvPr>
          <p:cNvSpPr>
            <a:spLocks noGrp="1"/>
          </p:cNvSpPr>
          <p:nvPr>
            <p:ph type="body" idx="1"/>
          </p:nvPr>
        </p:nvSpPr>
        <p:spPr/>
        <p:txBody>
          <a:bodyPr/>
          <a:lstStyle/>
          <a:p>
            <a:pPr marL="0" marR="0">
              <a:lnSpc>
                <a:spcPct val="110000"/>
              </a:lnSpc>
              <a:spcBef>
                <a:spcPts val="800"/>
              </a:spcBef>
              <a:spcAft>
                <a:spcPts val="400"/>
              </a:spcAft>
            </a:pPr>
            <a:r>
              <a:rPr lang="en-US" sz="1400" kern="100" dirty="0">
                <a:effectLst/>
                <a:latin typeface="Calibri" panose="020F0502020204030204" pitchFamily="34" charset="0"/>
                <a:ea typeface="Aptos" panose="020B0004020202020204" pitchFamily="34" charset="0"/>
                <a:cs typeface="Calibri" panose="020F0502020204030204" pitchFamily="34" charset="0"/>
              </a:rPr>
              <a:t>Some animal diseases have the potential to cause human infection and illness. </a:t>
            </a:r>
          </a:p>
          <a:p>
            <a:endParaRPr lang="en-US" sz="1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E315B72-926D-1861-4748-1F0E942083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5669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DEA7A-21C4-4201-55C6-C0325DD58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FF65E-1DEC-1EA3-A119-1E5A7734B2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6F785-5531-3370-7D1B-EF7E0B2D34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Aptos" panose="020B0004020202020204" pitchFamily="34" charset="0"/>
                <a:cs typeface="Calibri" panose="020F0502020204030204" pitchFamily="34" charset="0"/>
              </a:rPr>
              <a:t>Zoonotic diseases, also called zoonoses, include diseases that can be transmitted between animals and people. Exposures may occur through the skin, eyes, mouth, or respiratory tract. One example of a zoonotic disease is avian influenza.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Aptos" panose="020B0004020202020204" pitchFamily="34" charset="0"/>
                <a:cs typeface="Calibri" panose="020F0502020204030204" pitchFamily="34" charset="0"/>
              </a:rPr>
              <a:t> </a:t>
            </a:r>
            <a:endParaRPr lang="en-US" sz="1400" kern="10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Photo from Jane Galyon/CDP</a:t>
            </a:r>
          </a:p>
        </p:txBody>
      </p:sp>
      <p:sp>
        <p:nvSpPr>
          <p:cNvPr id="4" name="Slide Number Placeholder 3">
            <a:extLst>
              <a:ext uri="{FF2B5EF4-FFF2-40B4-BE49-F238E27FC236}">
                <a16:creationId xmlns:a16="http://schemas.microsoft.com/office/drawing/2014/main" id="{E9D00978-3730-9604-C0B7-1560B7632F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5395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EC316-1719-3832-50D8-84BB67A32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A694B-0A1C-EBE7-6780-779E9ABC22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1AD9B-0C8D-62F5-9E4E-88D6064071B7}"/>
              </a:ext>
            </a:extLst>
          </p:cNvPr>
          <p:cNvSpPr>
            <a:spLocks noGrp="1"/>
          </p:cNvSpPr>
          <p:nvPr>
            <p:ph type="body" idx="1"/>
          </p:nvPr>
        </p:nvSpPr>
        <p:spPr/>
        <p:txBody>
          <a:bodyPr/>
          <a:lstStyle/>
          <a:p>
            <a:r>
              <a:rPr lang="en-US" sz="1400" dirty="0">
                <a:latin typeface="Calibri" panose="020F0502020204030204" pitchFamily="34" charset="0"/>
                <a:cs typeface="Calibri" panose="020F0502020204030204" pitchFamily="34" charset="0"/>
              </a:rPr>
              <a:t>To protect yourself from zoonotic diseases, wear PPE properly to reduce exposure. Continually monitor your PPE for any rips or breakdown of materials. If this occurs, replace compromised equipment. </a:t>
            </a:r>
          </a:p>
          <a:p>
            <a:pPr marL="0" marR="0" lvl="0" indent="0">
              <a:spcBef>
                <a:spcPts val="400"/>
              </a:spcBef>
              <a:buClr>
                <a:srgbClr val="E97243"/>
              </a:buClr>
              <a:buSzPts val="1200"/>
              <a:buFont typeface="Wingdings 3" panose="05040102010807070707" pitchFamily="18" charset="2"/>
              <a:buNone/>
            </a:pPr>
            <a:r>
              <a:rPr lang="en-US" sz="1400" b="0" kern="100" dirty="0">
                <a:effectLst/>
                <a:latin typeface="Calibri" panose="020F0502020204030204" pitchFamily="34" charset="0"/>
                <a:ea typeface="Times New Roman" panose="02020603050405020304" pitchFamily="18" charset="0"/>
                <a:cs typeface="Calibri" panose="020F0502020204030204" pitchFamily="34" charset="0"/>
              </a:rPr>
              <a:t>Use the Buddy System and s</a:t>
            </a:r>
            <a:r>
              <a:rPr lang="en-US" sz="1400" b="0" dirty="0">
                <a:effectLst/>
                <a:latin typeface="Calibri" panose="020F0502020204030204" pitchFamily="34" charset="0"/>
                <a:ea typeface="Aptos" panose="020B0004020202020204" pitchFamily="34" charset="0"/>
                <a:cs typeface="Calibri" panose="020F0502020204030204" pitchFamily="34" charset="0"/>
              </a:rPr>
              <a:t>tay in close visual contact with your partner. Periodically check the integrity of their PPE.</a:t>
            </a:r>
            <a:endParaRPr lang="en-US" sz="14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Always wash and sanitize your hands after removing PPE.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Photos from Tegwin Taylor and Jane Galyon/CFSPH</a:t>
            </a:r>
          </a:p>
          <a:p>
            <a:endParaRPr lang="en-US" dirty="0"/>
          </a:p>
        </p:txBody>
      </p:sp>
      <p:sp>
        <p:nvSpPr>
          <p:cNvPr id="4" name="Slide Number Placeholder 3">
            <a:extLst>
              <a:ext uri="{FF2B5EF4-FFF2-40B4-BE49-F238E27FC236}">
                <a16:creationId xmlns:a16="http://schemas.microsoft.com/office/drawing/2014/main" id="{BFFAE1B7-1424-FF6C-E044-66B84A6B99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2385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70D55-8A0A-F1FD-0EF0-166419E00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54276-87C5-FB90-54A2-DCD573752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FFB22-5452-A939-FD60-BF2EC2D87FCB}"/>
              </a:ext>
            </a:extLst>
          </p:cNvPr>
          <p:cNvSpPr>
            <a:spLocks noGrp="1"/>
          </p:cNvSpPr>
          <p:nvPr>
            <p:ph type="body" idx="1"/>
          </p:nvPr>
        </p:nvSpPr>
        <p:spPr/>
        <p:txBody>
          <a:bodyPr/>
          <a:lstStyle/>
          <a:p>
            <a:pPr marL="0" marR="0">
              <a:lnSpc>
                <a:spcPct val="110000"/>
              </a:lnSpc>
              <a:spcBef>
                <a:spcPts val="800"/>
              </a:spcBef>
              <a:spcAft>
                <a:spcPts val="400"/>
              </a:spcAft>
            </a:pPr>
            <a:r>
              <a:rPr lang="en-US" sz="1400" kern="100" dirty="0">
                <a:effectLst/>
                <a:latin typeface="Calibri" panose="020F0502020204030204" pitchFamily="34" charset="0"/>
                <a:ea typeface="Aptos" panose="020B0004020202020204" pitchFamily="34" charset="0"/>
                <a:cs typeface="Calibri" panose="020F0502020204030204" pitchFamily="34" charset="0"/>
              </a:rPr>
              <a:t>Depending on the location or time of year, environmental conditions can impact responder health and safety while wearing PPE. </a:t>
            </a:r>
          </a:p>
          <a:p>
            <a:endParaRPr lang="en-US" sz="1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4E212CB-C4B9-E496-FA67-DBA114CE97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1684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463BB-3418-3DC8-6C8F-D4E37A41F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ADAA7-8818-DDC9-2767-9A8B329841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1871F-08A7-A8A8-F439-121F2FA56E0D}"/>
              </a:ext>
            </a:extLst>
          </p:cNvPr>
          <p:cNvSpPr>
            <a:spLocks noGrp="1"/>
          </p:cNvSpPr>
          <p:nvPr>
            <p:ph type="body" idx="1"/>
          </p:nvPr>
        </p:nvSpPr>
        <p:spPr/>
        <p:txBody>
          <a:bodyPr/>
          <a:lstStyle/>
          <a:p>
            <a:pPr marL="0" marR="22860" lvl="0" indent="0">
              <a:buClr>
                <a:srgbClr val="E97243"/>
              </a:buClr>
              <a:buSzPts val="1400"/>
              <a:buFont typeface="Wingdings" panose="05000000000000000000" pitchFamily="2" charset="2"/>
              <a:buNone/>
              <a:tabLst>
                <a:tab pos="228600" algn="l"/>
                <a:tab pos="457200" algn="l"/>
              </a:tabLst>
            </a:pPr>
            <a:r>
              <a:rPr lang="en-US" sz="1400" b="0" kern="100" dirty="0">
                <a:effectLst/>
                <a:latin typeface="Calibri" panose="020F0502020204030204" pitchFamily="34" charset="0"/>
                <a:ea typeface="Times New Roman" panose="02020603050405020304" pitchFamily="18" charset="0"/>
                <a:cs typeface="Calibri" panose="020F0502020204030204" pitchFamily="34" charset="0"/>
              </a:rPr>
              <a:t>Uneven or slippery ground surfaces will occur and make response efforts difficult. Rain, mud, and snow can also contribute to unsafe walking surfaces. Slips, trips and falls can be common. The d</a:t>
            </a:r>
            <a:r>
              <a:rPr lang="en-US" sz="1400" b="0" dirty="0">
                <a:effectLst/>
                <a:latin typeface="Calibri" panose="020F0502020204030204" pitchFamily="34" charset="0"/>
                <a:ea typeface="Aptos" panose="020B0004020202020204" pitchFamily="34" charset="0"/>
                <a:cs typeface="Calibri" panose="020F0502020204030204" pitchFamily="34" charset="0"/>
              </a:rPr>
              <a:t>ark interiors of barns or response activities occurring at night can limit visual abilities. </a:t>
            </a:r>
            <a:endParaRPr lang="en-US" sz="1400" b="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10000"/>
              </a:lnSpc>
              <a:spcBef>
                <a:spcPts val="800"/>
              </a:spcBef>
              <a:spcAft>
                <a:spcPts val="400"/>
              </a:spcAft>
            </a:pPr>
            <a:endParaRPr lang="en-US" sz="1400" b="0" kern="100" dirty="0">
              <a:effectLst/>
              <a:latin typeface="Calibri" panose="020F0502020204030204" pitchFamily="34" charset="0"/>
              <a:ea typeface="Aptos" panose="020B000402020202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Photo from Andrew Kingsbury/CFSPH</a:t>
            </a:r>
          </a:p>
        </p:txBody>
      </p:sp>
      <p:sp>
        <p:nvSpPr>
          <p:cNvPr id="4" name="Slide Number Placeholder 3">
            <a:extLst>
              <a:ext uri="{FF2B5EF4-FFF2-40B4-BE49-F238E27FC236}">
                <a16:creationId xmlns:a16="http://schemas.microsoft.com/office/drawing/2014/main" id="{8296602C-050E-0746-0EDC-245071B13D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5811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lvl="0" indent="0">
              <a:buClr>
                <a:srgbClr val="E97243"/>
              </a:buClr>
              <a:buSzPts val="1400"/>
              <a:buFont typeface="Wingdings" panose="05000000000000000000" pitchFamily="2" charset="2"/>
              <a:buNone/>
              <a:tabLst>
                <a:tab pos="228600" algn="l"/>
                <a:tab pos="457200" algn="l"/>
              </a:tabLst>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To protect yourself and others, have appropriate training on proper PPE use before any response activity. Remain alert, and watch for hoses, cables, ropes and slippery situations. Ensure you have adequate lighting for any tasks you will be performing and mark hazardous areas to warn others of safety risks. </a:t>
            </a:r>
          </a:p>
          <a:p>
            <a:endParaRPr lang="en-US" dirty="0"/>
          </a:p>
          <a:p>
            <a:r>
              <a:rPr lang="en-US" dirty="0">
                <a:latin typeface="Calibri" panose="020F0502020204030204" pitchFamily="34" charset="0"/>
                <a:cs typeface="Calibri" panose="020F0502020204030204" pitchFamily="34" charset="0"/>
              </a:rPr>
              <a:t>Photo from Andrew Kingsbury/CFSPH</a:t>
            </a:r>
          </a:p>
        </p:txBody>
      </p:sp>
      <p:sp>
        <p:nvSpPr>
          <p:cNvPr id="4" name="Slide Number Placeholder 3"/>
          <p:cNvSpPr>
            <a:spLocks noGrp="1"/>
          </p:cNvSpPr>
          <p:nvPr>
            <p:ph type="sldNum" sz="quarter" idx="5"/>
          </p:nvPr>
        </p:nvSpPr>
        <p:spPr/>
        <p:txBody>
          <a:bodyPr/>
          <a:lstStyle/>
          <a:p>
            <a:fld id="{68A4114D-3529-4EEF-8458-4B289B3BB6AF}" type="slidenum">
              <a:rPr lang="en-US" smtClean="0"/>
              <a:t>18</a:t>
            </a:fld>
            <a:endParaRPr lang="en-US"/>
          </a:p>
        </p:txBody>
      </p:sp>
    </p:spTree>
    <p:extLst>
      <p:ext uri="{BB962C8B-B14F-4D97-AF65-F5344CB8AC3E}">
        <p14:creationId xmlns:p14="http://schemas.microsoft.com/office/powerpoint/2010/main" val="809247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F4A2D-2241-431A-A576-5585E24FB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C046F-5ED5-2DC5-CED8-99CFECD43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83D34-1293-BDC0-7835-A93D95566F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effectLst/>
                <a:latin typeface="Calibri" panose="020F0502020204030204" pitchFamily="34" charset="0"/>
                <a:ea typeface="Times New Roman" panose="02020603050405020304" pitchFamily="18" charset="0"/>
                <a:cs typeface="Calibri" panose="020F0502020204030204" pitchFamily="34" charset="0"/>
              </a:rPr>
              <a:t>Temperature extremes can also increase the risk for certain health and medical conditions. PPE suits and gloves limit or prevent the evaporation of sweat which can lead to overheating. When combined with elevated temperatures, humidity, and working in direct sunlight, it can quickly lead to heat-related illnesses such as heat cramps, heat stress, heat exhaustion, or possibly heat stroke – a life-threatening medical emergency – when proper precautions are not taken. </a:t>
            </a:r>
          </a:p>
        </p:txBody>
      </p:sp>
      <p:sp>
        <p:nvSpPr>
          <p:cNvPr id="4" name="Slide Number Placeholder 3">
            <a:extLst>
              <a:ext uri="{FF2B5EF4-FFF2-40B4-BE49-F238E27FC236}">
                <a16:creationId xmlns:a16="http://schemas.microsoft.com/office/drawing/2014/main" id="{F565395B-3296-7458-F332-E06CA99FB89E}"/>
              </a:ext>
            </a:extLst>
          </p:cNvPr>
          <p:cNvSpPr>
            <a:spLocks noGrp="1"/>
          </p:cNvSpPr>
          <p:nvPr>
            <p:ph type="sldNum" sz="quarter" idx="5"/>
          </p:nvPr>
        </p:nvSpPr>
        <p:spPr/>
        <p:txBody>
          <a:bodyPr/>
          <a:lstStyle/>
          <a:p>
            <a:fld id="{68A4114D-3529-4EEF-8458-4B289B3BB6AF}" type="slidenum">
              <a:rPr lang="en-US" smtClean="0"/>
              <a:t>19</a:t>
            </a:fld>
            <a:endParaRPr lang="en-US"/>
          </a:p>
        </p:txBody>
      </p:sp>
    </p:spTree>
    <p:extLst>
      <p:ext uri="{BB962C8B-B14F-4D97-AF65-F5344CB8AC3E}">
        <p14:creationId xmlns:p14="http://schemas.microsoft.com/office/powerpoint/2010/main" val="358016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256B-AF3D-BDAC-B606-4FA2CC40D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75E30-66D7-DA6B-D3D5-53E2BF286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B44AF-A8A0-8832-7914-CD14FFF71C68}"/>
              </a:ext>
            </a:extLst>
          </p:cNvPr>
          <p:cNvSpPr>
            <a:spLocks noGrp="1"/>
          </p:cNvSpPr>
          <p:nvPr>
            <p:ph type="body" idx="1"/>
          </p:nvPr>
        </p:nvSpPr>
        <p:spPr/>
        <p:txBody>
          <a:bodyPr/>
          <a:lstStyle/>
          <a:p>
            <a:pPr marL="0" marR="0">
              <a:lnSpc>
                <a:spcPct val="110000"/>
              </a:lnSpc>
              <a:spcAft>
                <a:spcPts val="600"/>
              </a:spcAft>
            </a:pPr>
            <a:r>
              <a:rPr lang="en-US" sz="1400" kern="100" dirty="0">
                <a:effectLst/>
                <a:latin typeface="Calibri" panose="020F0502020204030204" pitchFamily="34" charset="0"/>
                <a:ea typeface="Aptos" panose="020B0004020202020204" pitchFamily="34" charset="0"/>
                <a:cs typeface="Calibri" panose="020F0502020204030204" pitchFamily="34" charset="0"/>
              </a:rPr>
              <a:t>This Just-In-Time training overviews…</a:t>
            </a:r>
          </a:p>
        </p:txBody>
      </p:sp>
      <p:sp>
        <p:nvSpPr>
          <p:cNvPr id="4" name="Slide Number Placeholder 3">
            <a:extLst>
              <a:ext uri="{FF2B5EF4-FFF2-40B4-BE49-F238E27FC236}">
                <a16:creationId xmlns:a16="http://schemas.microsoft.com/office/drawing/2014/main" id="{E14F9EEC-D412-19D3-DB8F-924CAFAF39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8970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B5DCC-2780-4098-0D06-EA038A95D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C4BAA-0912-7C03-0CD4-EB4FC3FD8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0B984-918D-332F-EE88-ACA9FE2618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To avoid heat-related illnesses, drink plenty of fluids and replace electrolytes. Take frequent rest breaks. When possible, conduct tasks during cooler times of the day, and wear clothing, such as cooling jackets or vests, or use field showers or hoses to reduce your body temperature. </a:t>
            </a:r>
          </a:p>
          <a:p>
            <a:endParaRPr lang="en-US" dirty="0"/>
          </a:p>
        </p:txBody>
      </p:sp>
      <p:sp>
        <p:nvSpPr>
          <p:cNvPr id="4" name="Slide Number Placeholder 3">
            <a:extLst>
              <a:ext uri="{FF2B5EF4-FFF2-40B4-BE49-F238E27FC236}">
                <a16:creationId xmlns:a16="http://schemas.microsoft.com/office/drawing/2014/main" id="{07B6F6F3-8179-1ADE-61B5-2A8567E93B77}"/>
              </a:ext>
            </a:extLst>
          </p:cNvPr>
          <p:cNvSpPr>
            <a:spLocks noGrp="1"/>
          </p:cNvSpPr>
          <p:nvPr>
            <p:ph type="sldNum" sz="quarter" idx="5"/>
          </p:nvPr>
        </p:nvSpPr>
        <p:spPr/>
        <p:txBody>
          <a:bodyPr/>
          <a:lstStyle/>
          <a:p>
            <a:fld id="{68A4114D-3529-4EEF-8458-4B289B3BB6AF}" type="slidenum">
              <a:rPr lang="en-US" smtClean="0"/>
              <a:t>20</a:t>
            </a:fld>
            <a:endParaRPr lang="en-US"/>
          </a:p>
        </p:txBody>
      </p:sp>
    </p:spTree>
    <p:extLst>
      <p:ext uri="{BB962C8B-B14F-4D97-AF65-F5344CB8AC3E}">
        <p14:creationId xmlns:p14="http://schemas.microsoft.com/office/powerpoint/2010/main" val="2135914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FFA8F-6824-D4B2-8520-9FECE9641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63775-C10D-2EBB-4384-EC8399DB6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45B62-1791-8A28-DB67-7177D1C82D77}"/>
              </a:ext>
            </a:extLst>
          </p:cNvPr>
          <p:cNvSpPr>
            <a:spLocks noGrp="1"/>
          </p:cNvSpPr>
          <p:nvPr>
            <p:ph type="body" idx="1"/>
          </p:nvPr>
        </p:nvSpPr>
        <p:spPr/>
        <p:txBody>
          <a:bodyPr/>
          <a:lstStyle/>
          <a:p>
            <a:r>
              <a:rPr lang="en-US" sz="1400" dirty="0">
                <a:effectLst/>
                <a:latin typeface="Calibri" panose="020F0502020204030204" pitchFamily="34" charset="0"/>
                <a:ea typeface="Aptos" panose="020B0004020202020204" pitchFamily="34" charset="0"/>
                <a:cs typeface="Calibri" panose="020F0502020204030204" pitchFamily="34" charset="0"/>
              </a:rPr>
              <a:t>At the opposite extreme, extended exposure to cold, windy, and wet conditions without adequate clothing can lead </a:t>
            </a:r>
            <a:r>
              <a:rPr lang="en-US" sz="1400" b="0" dirty="0">
                <a:effectLst/>
                <a:latin typeface="Calibri" panose="020F0502020204030204" pitchFamily="34" charset="0"/>
                <a:ea typeface="Aptos" panose="020B0004020202020204" pitchFamily="34" charset="0"/>
                <a:cs typeface="Calibri" panose="020F0502020204030204" pitchFamily="34" charset="0"/>
              </a:rPr>
              <a:t>to frostbite or hypothermia – another life-threatening medical emergency.</a:t>
            </a:r>
            <a:endParaRPr lang="en-US" sz="1400" b="0" dirty="0">
              <a:latin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0690DA1D-3498-97E0-4560-2C60DB3CFAC0}"/>
              </a:ext>
            </a:extLst>
          </p:cNvPr>
          <p:cNvSpPr>
            <a:spLocks noGrp="1"/>
          </p:cNvSpPr>
          <p:nvPr>
            <p:ph type="sldNum" sz="quarter" idx="5"/>
          </p:nvPr>
        </p:nvSpPr>
        <p:spPr/>
        <p:txBody>
          <a:bodyPr/>
          <a:lstStyle/>
          <a:p>
            <a:fld id="{68A4114D-3529-4EEF-8458-4B289B3BB6AF}" type="slidenum">
              <a:rPr lang="en-US" smtClean="0"/>
              <a:t>21</a:t>
            </a:fld>
            <a:endParaRPr lang="en-US"/>
          </a:p>
        </p:txBody>
      </p:sp>
    </p:spTree>
    <p:extLst>
      <p:ext uri="{BB962C8B-B14F-4D97-AF65-F5344CB8AC3E}">
        <p14:creationId xmlns:p14="http://schemas.microsoft.com/office/powerpoint/2010/main" val="645957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7F6A6-5A52-2461-B789-DA4854A97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4DD0A-7D64-899C-B9E4-D8965BAD5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07098-E920-A625-E63A-C42877ACE2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Prevent cold-related illnesses by keeping your hands, head, face, and neck covered to prevent heat loss. Dress in layers of loose-fitting, lightweight clothing. Avoid overexertion since perspiration can lead to damp clothing. Stay as dry as possible. </a:t>
            </a:r>
          </a:p>
          <a:p>
            <a:endParaRPr lang="en-US" dirty="0"/>
          </a:p>
        </p:txBody>
      </p:sp>
      <p:sp>
        <p:nvSpPr>
          <p:cNvPr id="4" name="Slide Number Placeholder 3">
            <a:extLst>
              <a:ext uri="{FF2B5EF4-FFF2-40B4-BE49-F238E27FC236}">
                <a16:creationId xmlns:a16="http://schemas.microsoft.com/office/drawing/2014/main" id="{FB2007D3-6A27-937E-B1F3-F3B437ECD05D}"/>
              </a:ext>
            </a:extLst>
          </p:cNvPr>
          <p:cNvSpPr>
            <a:spLocks noGrp="1"/>
          </p:cNvSpPr>
          <p:nvPr>
            <p:ph type="sldNum" sz="quarter" idx="5"/>
          </p:nvPr>
        </p:nvSpPr>
        <p:spPr/>
        <p:txBody>
          <a:bodyPr/>
          <a:lstStyle/>
          <a:p>
            <a:fld id="{68A4114D-3529-4EEF-8458-4B289B3BB6AF}" type="slidenum">
              <a:rPr lang="en-US" smtClean="0"/>
              <a:t>22</a:t>
            </a:fld>
            <a:endParaRPr lang="en-US"/>
          </a:p>
        </p:txBody>
      </p:sp>
    </p:spTree>
    <p:extLst>
      <p:ext uri="{BB962C8B-B14F-4D97-AF65-F5344CB8AC3E}">
        <p14:creationId xmlns:p14="http://schemas.microsoft.com/office/powerpoint/2010/main" val="3618389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lvl="0" indent="0">
              <a:buClr>
                <a:srgbClr val="E97243"/>
              </a:buClr>
              <a:buSzPts val="1400"/>
              <a:buFont typeface="Wingdings" panose="05000000000000000000" pitchFamily="2" charset="2"/>
              <a:buNone/>
              <a:tabLst>
                <a:tab pos="228600" algn="l"/>
                <a:tab pos="457200" algn="l"/>
              </a:tabLst>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In conclusion, stay aware and monitor yourself and your team members for signs of injury, fatigue, and </a:t>
            </a:r>
            <a:r>
              <a:rPr lang="en-US" sz="1400" dirty="0">
                <a:effectLst/>
                <a:latin typeface="Calibri" panose="020F0502020204030204" pitchFamily="34" charset="0"/>
                <a:ea typeface="Aptos" panose="020B0004020202020204" pitchFamily="34" charset="0"/>
                <a:cs typeface="Calibri" panose="020F0502020204030204" pitchFamily="34" charset="0"/>
              </a:rPr>
              <a:t>heat- and cold-related illnesses. Know and f</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ollow established guidelines, including rest periods, for the response. Learn the communication plan and procedures for medical emergencies on site. </a:t>
            </a:r>
          </a:p>
          <a:p>
            <a:endParaRPr lang="en-US" sz="14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Times New Roman" panose="02020603050405020304" pitchFamily="18" charset="0"/>
                <a:cs typeface="Calibri" panose="020F0502020204030204" pitchFamily="34" charset="0"/>
              </a:rPr>
              <a:t>Photo from John Wenzel/New Mexico State University</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23</a:t>
            </a:fld>
            <a:endParaRPr lang="en-US"/>
          </a:p>
        </p:txBody>
      </p:sp>
    </p:spTree>
    <p:extLst>
      <p:ext uri="{BB962C8B-B14F-4D97-AF65-F5344CB8AC3E}">
        <p14:creationId xmlns:p14="http://schemas.microsoft.com/office/powerpoint/2010/main" val="212194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Calibri" panose="020F0502020204030204" pitchFamily="34" charset="0"/>
                <a:cs typeface="Calibri" panose="020F0502020204030204" pitchFamily="34" charset="0"/>
              </a:rPr>
              <a:t>For more information on safety while wearing PPE, including symptoms and first aid for temperature-related illnesses, follow this QR code to the Just in Time Training website.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4223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Calibri" panose="020F0502020204030204" pitchFamily="34" charset="0"/>
                <a:cs typeface="Calibri" panose="020F0502020204030204" pitchFamily="34" charset="0"/>
              </a:rPr>
              <a:t>Development of this material was made possible through a grant provided to the Center for Food Security and Public Health at Iowa State University, College of Veterinary Medicine from the U.S. Department of Agriculture Animal and Plant Health Inspection Service through the National Animal Disease Preparedness and Response Program.</a:t>
            </a:r>
            <a:endParaRPr lang="en-US" sz="1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815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Aptos" panose="020B0004020202020204" pitchFamily="34" charset="0"/>
                <a:cs typeface="Calibri" panose="020F0502020204030204" pitchFamily="34" charset="0"/>
              </a:rPr>
              <a:t>several physical, psychological, environmental, and biological safety concerns, and provides precautions to take to minimize risks while wearing PPE.</a:t>
            </a:r>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3</a:t>
            </a:fld>
            <a:endParaRPr lang="en-US"/>
          </a:p>
        </p:txBody>
      </p:sp>
    </p:spTree>
    <p:extLst>
      <p:ext uri="{BB962C8B-B14F-4D97-AF65-F5344CB8AC3E}">
        <p14:creationId xmlns:p14="http://schemas.microsoft.com/office/powerpoint/2010/main" val="2209981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800"/>
              </a:spcBef>
              <a:spcAft>
                <a:spcPts val="400"/>
              </a:spcAft>
            </a:pPr>
            <a:r>
              <a:rPr lang="en-US" sz="1400" kern="100" dirty="0">
                <a:effectLst/>
                <a:latin typeface="Calibri" panose="020F0502020204030204" pitchFamily="34" charset="0"/>
                <a:ea typeface="Aptos" panose="020B0004020202020204" pitchFamily="34" charset="0"/>
                <a:cs typeface="Calibri" panose="020F0502020204030204" pitchFamily="34" charset="0"/>
              </a:rPr>
              <a:t>Several physical challenges while wearing PPE will impact your ability to perform tasks and can increase the risk of injury.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6712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Aptos" panose="020B0004020202020204" pitchFamily="34" charset="0"/>
                <a:cs typeface="Calibri" panose="020F0502020204030204" pitchFamily="34" charset="0"/>
              </a:rPr>
              <a:t>The addition of the protective layers of coveralls and boots will restrict movement, limit mobility, and add weight and bulk. This will increase the energy needed for even the simplest tasks and can lead to rapid fatigue. </a:t>
            </a:r>
          </a:p>
          <a:p>
            <a:endParaRPr lang="en-US" sz="14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Photo from Gordon Harman/CDP</a:t>
            </a:r>
          </a:p>
        </p:txBody>
      </p:sp>
      <p:sp>
        <p:nvSpPr>
          <p:cNvPr id="4" name="Slide Number Placeholder 3"/>
          <p:cNvSpPr>
            <a:spLocks noGrp="1"/>
          </p:cNvSpPr>
          <p:nvPr>
            <p:ph type="sldNum" sz="quarter" idx="5"/>
          </p:nvPr>
        </p:nvSpPr>
        <p:spPr/>
        <p:txBody>
          <a:bodyPr/>
          <a:lstStyle/>
          <a:p>
            <a:fld id="{68A4114D-3529-4EEF-8458-4B289B3BB6AF}" type="slidenum">
              <a:rPr lang="en-US" smtClean="0"/>
              <a:t>5</a:t>
            </a:fld>
            <a:endParaRPr lang="en-US"/>
          </a:p>
        </p:txBody>
      </p:sp>
    </p:spTree>
    <p:extLst>
      <p:ext uri="{BB962C8B-B14F-4D97-AF65-F5344CB8AC3E}">
        <p14:creationId xmlns:p14="http://schemas.microsoft.com/office/powerpoint/2010/main" val="422938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Calibri" panose="020F0502020204030204" pitchFamily="34" charset="0"/>
                <a:ea typeface="Aptos" panose="020B0004020202020204" pitchFamily="34" charset="0"/>
                <a:cs typeface="Calibri" panose="020F0502020204030204" pitchFamily="34" charset="0"/>
              </a:rPr>
              <a:t>Gloves will reduce dexterity and the ability to grip objects. This can make the handling of items or equipment difficult and potentially dangerous if dropped. </a:t>
            </a:r>
          </a:p>
          <a:p>
            <a:endParaRPr lang="en-US" sz="140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Photo from Jane Galyon/CFSPH</a:t>
            </a:r>
          </a:p>
          <a:p>
            <a:endParaRPr lang="en-US" sz="1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6</a:t>
            </a:fld>
            <a:endParaRPr lang="en-US"/>
          </a:p>
        </p:txBody>
      </p:sp>
    </p:spTree>
    <p:extLst>
      <p:ext uri="{BB962C8B-B14F-4D97-AF65-F5344CB8AC3E}">
        <p14:creationId xmlns:p14="http://schemas.microsoft.com/office/powerpoint/2010/main" val="3618982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Hoods will limit your ability to hear. Goggles or masks will reduce your line of vision and can become easily fogged or scratched, further decreasing visibility. Wearing masks or respirators makes communication with other responders difficult. </a:t>
            </a:r>
            <a:endParaRPr lang="en-US" sz="1400" dirty="0">
              <a:latin typeface="Calibri" panose="020F0502020204030204" pitchFamily="34" charset="0"/>
              <a:cs typeface="Calibri" panose="020F050202020403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Photo from Tegwin Taylor/CFSPH</a:t>
            </a:r>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7</a:t>
            </a:fld>
            <a:endParaRPr lang="en-US"/>
          </a:p>
        </p:txBody>
      </p:sp>
    </p:spTree>
    <p:extLst>
      <p:ext uri="{BB962C8B-B14F-4D97-AF65-F5344CB8AC3E}">
        <p14:creationId xmlns:p14="http://schemas.microsoft.com/office/powerpoint/2010/main" val="1724506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D756D-0D91-3990-0EB7-61FCC303C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212D7-53C2-E987-D6F4-1A1D1B343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A3DB2-F1E1-5D7C-7E0A-555C8E1FF702}"/>
              </a:ext>
            </a:extLst>
          </p:cNvPr>
          <p:cNvSpPr>
            <a:spLocks noGrp="1"/>
          </p:cNvSpPr>
          <p:nvPr>
            <p:ph type="body" idx="1"/>
          </p:nvPr>
        </p:nvSpPr>
        <p:spPr/>
        <p:txBody>
          <a:bodyPr/>
          <a:lstStyle/>
          <a:p>
            <a:r>
              <a:rPr lang="en-US" sz="1400" dirty="0">
                <a:effectLst/>
                <a:latin typeface="Calibri" panose="020F0502020204030204" pitchFamily="34" charset="0"/>
                <a:ea typeface="Aptos" panose="020B0004020202020204" pitchFamily="34" charset="0"/>
                <a:cs typeface="Calibri" panose="020F0502020204030204" pitchFamily="34" charset="0"/>
              </a:rPr>
              <a:t>Some PPE items, such as those made of latex, may cause an allergic reaction.</a:t>
            </a:r>
          </a:p>
          <a:p>
            <a:endParaRPr lang="en-US" sz="140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Photo licensed from Adobe Stock</a:t>
            </a:r>
          </a:p>
          <a:p>
            <a:endParaRPr lang="en-US" sz="1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9CBE435-A7D7-98EB-8FFA-0E9DE7C17C86}"/>
              </a:ext>
            </a:extLst>
          </p:cNvPr>
          <p:cNvSpPr>
            <a:spLocks noGrp="1"/>
          </p:cNvSpPr>
          <p:nvPr>
            <p:ph type="sldNum" sz="quarter" idx="5"/>
          </p:nvPr>
        </p:nvSpPr>
        <p:spPr/>
        <p:txBody>
          <a:bodyPr/>
          <a:lstStyle/>
          <a:p>
            <a:fld id="{68A4114D-3529-4EEF-8458-4B289B3BB6AF}" type="slidenum">
              <a:rPr lang="en-US" smtClean="0"/>
              <a:t>8</a:t>
            </a:fld>
            <a:endParaRPr lang="en-US"/>
          </a:p>
        </p:txBody>
      </p:sp>
    </p:spTree>
    <p:extLst>
      <p:ext uri="{BB962C8B-B14F-4D97-AF65-F5344CB8AC3E}">
        <p14:creationId xmlns:p14="http://schemas.microsoft.com/office/powerpoint/2010/main" val="3845323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400"/>
              </a:spcBef>
              <a:buClr>
                <a:srgbClr val="E97243"/>
              </a:buClr>
              <a:buSzPts val="1200"/>
              <a:buFont typeface="Wingdings 3" panose="05040102010807070707" pitchFamily="18" charset="2"/>
              <a:buNone/>
            </a:pPr>
            <a:r>
              <a:rPr lang="en-US" sz="1400" b="0" kern="100" dirty="0">
                <a:effectLst/>
                <a:latin typeface="Calibri" panose="020F0502020204030204" pitchFamily="34" charset="0"/>
                <a:ea typeface="Times New Roman" panose="02020603050405020304" pitchFamily="18" charset="0"/>
                <a:cs typeface="Calibri" panose="020F0502020204030204" pitchFamily="34" charset="0"/>
              </a:rPr>
              <a:t>Take your time performing tasks. Know your limitations; do not overexert yourself. Recognize when you are fatigued and take appropriate actions.</a:t>
            </a:r>
          </a:p>
          <a:p>
            <a:pPr marL="0" marR="22860" lvl="0" indent="0">
              <a:buClr>
                <a:srgbClr val="E97243"/>
              </a:buClr>
              <a:buSzPts val="1400"/>
              <a:buFont typeface="Wingdings" panose="05000000000000000000" pitchFamily="2" charset="2"/>
              <a:buNone/>
              <a:tabLst>
                <a:tab pos="228600" algn="l"/>
                <a:tab pos="457200" algn="l"/>
              </a:tabLst>
            </a:pPr>
            <a:endParaRPr lang="en-US" sz="1400" b="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spcBef>
                <a:spcPts val="400"/>
              </a:spcBef>
              <a:buClr>
                <a:srgbClr val="E97243"/>
              </a:buClr>
              <a:buSzPts val="1200"/>
              <a:buFont typeface="Wingdings 3" panose="05040102010807070707" pitchFamily="18" charset="2"/>
              <a:buNone/>
            </a:pPr>
            <a:r>
              <a:rPr lang="en-US" sz="1400" b="0" kern="100" dirty="0">
                <a:effectLst/>
                <a:latin typeface="Calibri" panose="020F0502020204030204" pitchFamily="34" charset="0"/>
                <a:ea typeface="Times New Roman" panose="02020603050405020304" pitchFamily="18" charset="0"/>
                <a:cs typeface="Calibri" panose="020F0502020204030204" pitchFamily="34" charset="0"/>
              </a:rPr>
              <a:t>Use the Buddy System. Remain in close visual contact. Assist as requested or needed. Observe each other for signs of distress or injury</a:t>
            </a:r>
          </a:p>
          <a:p>
            <a:endParaRPr lang="en-US" sz="1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9</a:t>
            </a:fld>
            <a:endParaRPr lang="en-US"/>
          </a:p>
        </p:txBody>
      </p:sp>
    </p:spTree>
    <p:extLst>
      <p:ext uri="{BB962C8B-B14F-4D97-AF65-F5344CB8AC3E}">
        <p14:creationId xmlns:p14="http://schemas.microsoft.com/office/powerpoint/2010/main" val="2655375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6.xml"/><Relationship Id="rId1" Type="http://schemas.openxmlformats.org/officeDocument/2006/relationships/tags" Target="../tags/tag85.xml"/><Relationship Id="rId4"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6.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7.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8.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9.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0.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2.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3.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4.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7.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8.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9.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0.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2.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3.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4.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5.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6.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7.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ags" Target="../tags/tag7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ags" Target="../tags/tag80.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16031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5617207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7094923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2943853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0B366E-7661-7B28-3EF8-C6299F3EA20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pic>
        <p:nvPicPr>
          <p:cNvPr id="8" name="Picture 7">
            <a:extLst>
              <a:ext uri="{FF2B5EF4-FFF2-40B4-BE49-F238E27FC236}">
                <a16:creationId xmlns:a16="http://schemas.microsoft.com/office/drawing/2014/main" id="{38231928-3603-7A43-CBE3-C5C5AFCD2B5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9" name="Content Placeholder 11">
            <a:extLst>
              <a:ext uri="{FF2B5EF4-FFF2-40B4-BE49-F238E27FC236}">
                <a16:creationId xmlns:a16="http://schemas.microsoft.com/office/drawing/2014/main" id="{B5C2DC74-2E8B-1156-B582-D14894F9D5F6}"/>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Tree>
    <p:custDataLst>
      <p:tags r:id="rId1"/>
    </p:custDataLst>
    <p:extLst>
      <p:ext uri="{BB962C8B-B14F-4D97-AF65-F5344CB8AC3E}">
        <p14:creationId xmlns:p14="http://schemas.microsoft.com/office/powerpoint/2010/main" val="14617009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716300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3661267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2981608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4196848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024807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192205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1365140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9587718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2743842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7644614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726465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957424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9061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1608657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828408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93282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995314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96596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870014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1228064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170231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8479915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26196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694154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24265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52258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1109984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1365122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3186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581566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10767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73952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080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70149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4269513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372309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D00739-61BD-2A99-0C91-9928D368213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30012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6BC28-05BF-3501-8F28-041BD8ECD2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85075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62663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17" name="Content Placeholder 7">
            <a:extLst>
              <a:ext uri="{FF2B5EF4-FFF2-40B4-BE49-F238E27FC236}">
                <a16:creationId xmlns:a16="http://schemas.microsoft.com/office/drawing/2014/main" id="{E86C8230-17ED-210D-4E96-AAFB66440D6C}"/>
              </a:ext>
            </a:extLst>
          </p:cNvPr>
          <p:cNvSpPr>
            <a:spLocks noGrp="1"/>
          </p:cNvSpPr>
          <p:nvPr>
            <p:ph idx="1"/>
          </p:nvPr>
        </p:nvSpPr>
        <p:spPr>
          <a:xfrm>
            <a:off x="952500" y="1745750"/>
            <a:ext cx="3166740" cy="754602"/>
          </a:xfrm>
        </p:spPr>
        <p:txBody>
          <a:bodyPr/>
          <a:lstStyle/>
          <a:p>
            <a:endParaRPr lang="en-US" dirty="0"/>
          </a:p>
        </p:txBody>
      </p:sp>
      <p:sp>
        <p:nvSpPr>
          <p:cNvPr id="18" name="Content Placeholder 8">
            <a:extLst>
              <a:ext uri="{FF2B5EF4-FFF2-40B4-BE49-F238E27FC236}">
                <a16:creationId xmlns:a16="http://schemas.microsoft.com/office/drawing/2014/main" id="{5AB25598-9BE6-F119-F62F-F986C5EE0001}"/>
              </a:ext>
            </a:extLst>
          </p:cNvPr>
          <p:cNvSpPr>
            <a:spLocks noGrp="1"/>
          </p:cNvSpPr>
          <p:nvPr>
            <p:ph idx="13"/>
          </p:nvPr>
        </p:nvSpPr>
        <p:spPr>
          <a:xfrm>
            <a:off x="952501" y="2733390"/>
            <a:ext cx="3166740" cy="3269204"/>
          </a:xfrm>
        </p:spPr>
        <p:txBody>
          <a:bodyPr/>
          <a:lstStyle/>
          <a:p>
            <a:endParaRPr lang="en-US"/>
          </a:p>
        </p:txBody>
      </p:sp>
      <p:sp>
        <p:nvSpPr>
          <p:cNvPr id="19" name="Content Placeholder 9">
            <a:extLst>
              <a:ext uri="{FF2B5EF4-FFF2-40B4-BE49-F238E27FC236}">
                <a16:creationId xmlns:a16="http://schemas.microsoft.com/office/drawing/2014/main" id="{BF217389-1C0F-2AF3-AE49-109AD5325078}"/>
              </a:ext>
            </a:extLst>
          </p:cNvPr>
          <p:cNvSpPr>
            <a:spLocks noGrp="1"/>
          </p:cNvSpPr>
          <p:nvPr>
            <p:ph idx="14"/>
          </p:nvPr>
        </p:nvSpPr>
        <p:spPr>
          <a:xfrm>
            <a:off x="4616385" y="1745748"/>
            <a:ext cx="2973372" cy="754602"/>
          </a:xfrm>
        </p:spPr>
        <p:txBody>
          <a:bodyPr/>
          <a:lstStyle/>
          <a:p>
            <a:endParaRPr lang="en-US"/>
          </a:p>
        </p:txBody>
      </p:sp>
      <p:sp>
        <p:nvSpPr>
          <p:cNvPr id="20" name="Content Placeholder 10">
            <a:extLst>
              <a:ext uri="{FF2B5EF4-FFF2-40B4-BE49-F238E27FC236}">
                <a16:creationId xmlns:a16="http://schemas.microsoft.com/office/drawing/2014/main" id="{42684801-9450-50A5-8DB2-A7F911E20BCB}"/>
              </a:ext>
            </a:extLst>
          </p:cNvPr>
          <p:cNvSpPr>
            <a:spLocks noGrp="1"/>
          </p:cNvSpPr>
          <p:nvPr>
            <p:ph idx="15"/>
          </p:nvPr>
        </p:nvSpPr>
        <p:spPr>
          <a:xfrm>
            <a:off x="4616386" y="2733388"/>
            <a:ext cx="2973372" cy="3269204"/>
          </a:xfrm>
        </p:spPr>
        <p:txBody>
          <a:bodyPr/>
          <a:lstStyle/>
          <a:p>
            <a:endParaRPr lang="en-US"/>
          </a:p>
        </p:txBody>
      </p:sp>
      <p:sp>
        <p:nvSpPr>
          <p:cNvPr id="21" name="Content Placeholder 11">
            <a:extLst>
              <a:ext uri="{FF2B5EF4-FFF2-40B4-BE49-F238E27FC236}">
                <a16:creationId xmlns:a16="http://schemas.microsoft.com/office/drawing/2014/main" id="{924EF7FE-03B0-49F1-C27F-61AE0CA4DC98}"/>
              </a:ext>
            </a:extLst>
          </p:cNvPr>
          <p:cNvSpPr>
            <a:spLocks noGrp="1"/>
          </p:cNvSpPr>
          <p:nvPr>
            <p:ph idx="16"/>
          </p:nvPr>
        </p:nvSpPr>
        <p:spPr>
          <a:xfrm>
            <a:off x="8063514" y="1745748"/>
            <a:ext cx="3166740" cy="754602"/>
          </a:xfrm>
        </p:spPr>
        <p:txBody>
          <a:bodyPr/>
          <a:lstStyle/>
          <a:p>
            <a:endParaRPr lang="en-US"/>
          </a:p>
        </p:txBody>
      </p:sp>
      <p:sp>
        <p:nvSpPr>
          <p:cNvPr id="22" name="Content Placeholder 12">
            <a:extLst>
              <a:ext uri="{FF2B5EF4-FFF2-40B4-BE49-F238E27FC236}">
                <a16:creationId xmlns:a16="http://schemas.microsoft.com/office/drawing/2014/main" id="{645482AD-EC4A-C68E-F5C9-2A9F00373849}"/>
              </a:ext>
            </a:extLst>
          </p:cNvPr>
          <p:cNvSpPr>
            <a:spLocks noGrp="1"/>
          </p:cNvSpPr>
          <p:nvPr>
            <p:ph idx="17"/>
          </p:nvPr>
        </p:nvSpPr>
        <p:spPr>
          <a:xfrm>
            <a:off x="8063515" y="2733388"/>
            <a:ext cx="3166740" cy="3269204"/>
          </a:xfrm>
        </p:spPr>
        <p:txBody>
          <a:bodyPr/>
          <a:lstStyle/>
          <a:p>
            <a:endParaRPr lang="en-US"/>
          </a:p>
        </p:txBody>
      </p:sp>
    </p:spTree>
    <p:custDataLst>
      <p:tags r:id="rId1"/>
    </p:custDataLst>
    <p:extLst>
      <p:ext uri="{BB962C8B-B14F-4D97-AF65-F5344CB8AC3E}">
        <p14:creationId xmlns:p14="http://schemas.microsoft.com/office/powerpoint/2010/main" val="201113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543841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3 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067304"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067304"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287652"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287652"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508000"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16"/>
          </p:nvPr>
        </p:nvSpPr>
        <p:spPr>
          <a:xfrm>
            <a:off x="508000"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88095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8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030349" y="2438400"/>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6142883"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286042"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3286042"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3"/>
          <p:cNvSpPr>
            <a:spLocks noGrp="1"/>
          </p:cNvSpPr>
          <p:nvPr>
            <p:ph sz="half" idx="18"/>
          </p:nvPr>
        </p:nvSpPr>
        <p:spPr>
          <a:xfrm>
            <a:off x="386853" y="2438402"/>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4780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871565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909326-CFBB-B105-D743-4C6DB29D25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560715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D010-8F03-2EC3-BAB7-5576E39265D0}"/>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10972798" cy="1017270"/>
          </a:xfrm>
        </p:spPr>
        <p:txBody>
          <a:bodyPr anchor="b">
            <a:noAutofit/>
          </a:bodyPr>
          <a:lstStyle>
            <a:lvl1pPr>
              <a:defRPr sz="4400" b="1"/>
            </a:lvl1pPr>
          </a:lstStyle>
          <a:p>
            <a:r>
              <a:rPr lang="en-US" dirty="0"/>
              <a:t>Click to edit Master title style</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normAutofit/>
          </a:bodyPr>
          <a:lstStyle>
            <a:lvl1pPr marL="0" indent="0">
              <a:buNone/>
              <a:defRPr sz="3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normAutofit/>
          </a:bodyPr>
          <a:lstStyle>
            <a:lvl1pPr marL="0" indent="0">
              <a:buNone/>
              <a:defRPr sz="3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normAutofit/>
          </a:bodyPr>
          <a:lstStyle>
            <a:lvl1pPr marL="0" indent="0">
              <a:buNone/>
              <a:defRPr sz="3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custDataLst>
      <p:tags r:id="rId1"/>
    </p:custDataLst>
    <p:extLst>
      <p:ext uri="{BB962C8B-B14F-4D97-AF65-F5344CB8AC3E}">
        <p14:creationId xmlns:p14="http://schemas.microsoft.com/office/powerpoint/2010/main" val="1831277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6581C-20E2-C1BC-CC1F-6C914AD88DF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44843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267535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2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0" y="0"/>
            <a:ext cx="12191999"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012597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3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lvl1pPr>
              <a:defRPr sz="32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11584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reserve="1">
  <p:cSld name="4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9936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7136125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29088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0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3F6E3C-D7CB-758B-7148-44B21635BF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no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9819636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1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4A2CA4-B29A-6F9F-C7BD-1D857500C0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no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01005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0F2E1-2996-B225-1013-F02F59DA4D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no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72735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5148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67B5C-0931-DB7B-F9EF-E3AE61002E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no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27764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2E91A-A1E6-799F-2FF6-BDE18189E6D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no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33727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BE9AFE-43D8-CB23-18FD-1A0350F210E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no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56333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118943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3524149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584349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15770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2/20/2025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283461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609600"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23525827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03208"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35604"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203208" y="2052960"/>
            <a:ext cx="2641600" cy="1828800"/>
          </a:xfrm>
          <a:ln>
            <a:noFill/>
          </a:ln>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3442004"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6757773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508000"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a:defRPr/>
            </a:pPr>
            <a:endParaRPr lang="en-US"/>
          </a:p>
        </p:txBody>
      </p:sp>
    </p:spTree>
    <p:custDataLst>
      <p:tags r:id="rId1"/>
    </p:custDataLst>
    <p:extLst>
      <p:ext uri="{BB962C8B-B14F-4D97-AF65-F5344CB8AC3E}">
        <p14:creationId xmlns:p14="http://schemas.microsoft.com/office/powerpoint/2010/main" val="21393986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25516"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57904" y="153988"/>
            <a:ext cx="89408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362704"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126371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a:extLst>
              <a:ext uri="{C183D7F6-B498-43B3-948B-1728B52AA6E4}">
                <adec:decorative xmlns:adec="http://schemas.microsoft.com/office/drawing/2017/decorative" val="1"/>
              </a:ext>
            </a:extLst>
          </p:cNvPr>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812800" y="304801"/>
            <a:ext cx="7823200" cy="6051549"/>
          </a:xfrm>
        </p:spPr>
        <p:txBody>
          <a:bodyPr/>
          <a:lstStyle>
            <a:lvl1pPr>
              <a:defRPr sz="3600"/>
            </a:lvl1pPr>
            <a:lvl2pPr>
              <a:defRPr sz="28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9546336" y="457200"/>
            <a:ext cx="2234213"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2965024377"/>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040070"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07991" y="311972"/>
            <a:ext cx="7336177" cy="5993232"/>
          </a:xfrm>
        </p:spPr>
        <p:txBody>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9521004" y="6377158"/>
            <a:ext cx="1972235" cy="274638"/>
          </a:xfrm>
          <a:ln/>
        </p:spPr>
        <p:txBody>
          <a:bodyPr/>
          <a:lstStyle>
            <a:lvl1pPr>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2611111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397"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8141501" y="0"/>
            <a:ext cx="405079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8006155"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98685"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46384"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98685"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3010553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203200" y="152400"/>
            <a:ext cx="89408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336615858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221245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5081AE"/>
              </a:solidFill>
            </a:endParaRP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315"/>
          <a:stretch/>
        </p:blipFill>
        <p:spPr>
          <a:xfrm>
            <a:off x="11516524" y="6184247"/>
            <a:ext cx="438409" cy="457494"/>
          </a:xfrm>
          <a:prstGeom prst="rect">
            <a:avLst/>
          </a:prstGeom>
        </p:spPr>
      </p:pic>
    </p:spTree>
    <p:custDataLst>
      <p:tags r:id="rId1"/>
    </p:custDataLst>
    <p:extLst>
      <p:ext uri="{BB962C8B-B14F-4D97-AF65-F5344CB8AC3E}">
        <p14:creationId xmlns:p14="http://schemas.microsoft.com/office/powerpoint/2010/main" val="4159025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893467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203208" y="152400"/>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70316" y="155575"/>
            <a:ext cx="89408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442120"/>
            <a:ext cx="21336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accent2">
                    <a:lumMod val="75000"/>
                  </a:schemeClr>
                </a:solidFill>
              </a:defRPr>
            </a:lvl1pPr>
          </a:lstStyle>
          <a:p>
            <a:pPr>
              <a:defRPr/>
            </a:pPr>
            <a:endParaRPr lang="en-US" dirty="0"/>
          </a:p>
        </p:txBody>
      </p:sp>
      <p:sp>
        <p:nvSpPr>
          <p:cNvPr id="17" name="Content Placeholder 2"/>
          <p:cNvSpPr>
            <a:spLocks noGrp="1"/>
          </p:cNvSpPr>
          <p:nvPr>
            <p:ph idx="13"/>
          </p:nvPr>
        </p:nvSpPr>
        <p:spPr>
          <a:xfrm>
            <a:off x="3458020" y="442121"/>
            <a:ext cx="8210904"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315"/>
          <a:stretch/>
        </p:blipFill>
        <p:spPr>
          <a:xfrm>
            <a:off x="11445404" y="6123287"/>
            <a:ext cx="438409" cy="457494"/>
          </a:xfrm>
          <a:prstGeom prst="rect">
            <a:avLst/>
          </a:prstGeom>
        </p:spPr>
      </p:pic>
    </p:spTree>
    <p:custDataLst>
      <p:tags r:id="rId1"/>
    </p:custDataLst>
    <p:extLst>
      <p:ext uri="{BB962C8B-B14F-4D97-AF65-F5344CB8AC3E}">
        <p14:creationId xmlns:p14="http://schemas.microsoft.com/office/powerpoint/2010/main" val="257317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a:xfrm>
            <a:off x="838200" y="365125"/>
            <a:ext cx="10515600" cy="8601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a:xfrm>
            <a:off x="838200" y="1460310"/>
            <a:ext cx="10515600" cy="471665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7" name="Rectangle 6">
            <a:extLst>
              <a:ext uri="{FF2B5EF4-FFF2-40B4-BE49-F238E27FC236}">
                <a16:creationId xmlns:a16="http://schemas.microsoft.com/office/drawing/2014/main" id="{62A74099-51E8-C770-0465-0A14FB39D18A}"/>
              </a:ext>
            </a:extLst>
          </p:cNvPr>
          <p:cNvSpPr/>
          <p:nvPr userDrawn="1"/>
        </p:nvSpPr>
        <p:spPr>
          <a:xfrm>
            <a:off x="814943" y="1133820"/>
            <a:ext cx="1060704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555638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A5A9AA4-C332-6657-4B08-8F971B54F490}"/>
              </a:ext>
            </a:extLst>
          </p:cNvPr>
          <p:cNvSpPr>
            <a:spLocks noGrp="1"/>
          </p:cNvSpPr>
          <p:nvPr>
            <p:ph type="pic" idx="13"/>
          </p:nvPr>
        </p:nvSpPr>
        <p:spPr>
          <a:xfrm>
            <a:off x="-1"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7E78893-C521-2D79-BBCF-B1FE9BE2A7E8}"/>
              </a:ext>
            </a:extLst>
          </p:cNvPr>
          <p:cNvSpPr>
            <a:spLocks noGrp="1"/>
          </p:cNvSpPr>
          <p:nvPr>
            <p:ph type="ctrTitle" hasCustomPrompt="1"/>
          </p:nvPr>
        </p:nvSpPr>
        <p:spPr>
          <a:xfrm>
            <a:off x="614148" y="0"/>
            <a:ext cx="5481851" cy="6858000"/>
          </a:xfrm>
          <a:solidFill>
            <a:schemeClr val="accent3"/>
          </a:solidFill>
        </p:spPr>
        <p:txBody>
          <a:bodyPr anchor="t"/>
          <a:lstStyle>
            <a:lvl1pPr algn="ctr">
              <a:defRPr sz="6000">
                <a:latin typeface="Verdana" panose="020B0604030504040204" pitchFamily="34" charset="0"/>
                <a:ea typeface="Verdana" panose="020B0604030504040204" pitchFamily="34" charset="0"/>
              </a:defRPr>
            </a:lvl1pPr>
          </a:lstStyle>
          <a:p>
            <a:br>
              <a:rPr lang="en-US" dirty="0"/>
            </a:br>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4872250" y="4299044"/>
            <a:ext cx="7319749" cy="958755"/>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9360984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337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3337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8" name="Rectangle 7">
            <a:extLst>
              <a:ext uri="{FF2B5EF4-FFF2-40B4-BE49-F238E27FC236}">
                <a16:creationId xmlns:a16="http://schemas.microsoft.com/office/drawing/2014/main" id="{1A70B710-74D5-155D-4095-B611E9AA841F}"/>
              </a:ext>
            </a:extLst>
          </p:cNvPr>
          <p:cNvSpPr/>
          <p:nvPr userDrawn="1"/>
        </p:nvSpPr>
        <p:spPr>
          <a:xfrm>
            <a:off x="11791666" y="0"/>
            <a:ext cx="40033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386333-6EBD-193E-66F7-C74CB1D24017}"/>
              </a:ext>
            </a:extLst>
          </p:cNvPr>
          <p:cNvSpPr/>
          <p:nvPr userDrawn="1"/>
        </p:nvSpPr>
        <p:spPr>
          <a:xfrm>
            <a:off x="11671112" y="0"/>
            <a:ext cx="13716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6444C-2C8C-3A1C-0769-C9B5FD74D576}"/>
              </a:ext>
            </a:extLst>
          </p:cNvPr>
          <p:cNvSpPr/>
          <p:nvPr userDrawn="1"/>
        </p:nvSpPr>
        <p:spPr>
          <a:xfrm>
            <a:off x="11550554" y="2272"/>
            <a:ext cx="13716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14286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8002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26041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26041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11" name="Flowchart: Delay 10">
            <a:extLst>
              <a:ext uri="{FF2B5EF4-FFF2-40B4-BE49-F238E27FC236}">
                <a16:creationId xmlns:a16="http://schemas.microsoft.com/office/drawing/2014/main" id="{97E45753-07E6-C7E3-768E-07AE3B59FCF2}"/>
              </a:ext>
            </a:extLst>
          </p:cNvPr>
          <p:cNvSpPr/>
          <p:nvPr userDrawn="1"/>
        </p:nvSpPr>
        <p:spPr>
          <a:xfrm flipH="1">
            <a:off x="11086872"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0">
            <a:extLst>
              <a:ext uri="{FF2B5EF4-FFF2-40B4-BE49-F238E27FC236}">
                <a16:creationId xmlns:a16="http://schemas.microsoft.com/office/drawing/2014/main" id="{EB80D8A5-9204-6648-D8C9-0BB7A2FF4F2B}"/>
              </a:ext>
            </a:extLst>
          </p:cNvPr>
          <p:cNvSpPr/>
          <p:nvPr userDrawn="1"/>
        </p:nvSpPr>
        <p:spPr>
          <a:xfrm flipH="1">
            <a:off x="11266568"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0">
            <a:extLst>
              <a:ext uri="{FF2B5EF4-FFF2-40B4-BE49-F238E27FC236}">
                <a16:creationId xmlns:a16="http://schemas.microsoft.com/office/drawing/2014/main" id="{FB729D58-0D39-8EE8-D868-6A302C0D7FE0}"/>
              </a:ext>
            </a:extLst>
          </p:cNvPr>
          <p:cNvSpPr/>
          <p:nvPr userDrawn="1"/>
        </p:nvSpPr>
        <p:spPr>
          <a:xfrm flipH="1">
            <a:off x="11446264"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511694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a:off x="0" y="0"/>
            <a:ext cx="7642746" cy="6858000"/>
          </a:xfrm>
          <a:prstGeom prst="flowChartInputOutput">
            <a:avLst/>
          </a:pr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a:stCxn id="3" idx="0"/>
          </p:cNvCxnSpPr>
          <p:nvPr userDrawn="1"/>
        </p:nvCxnSpPr>
        <p:spPr>
          <a:xfrm>
            <a:off x="6096000" y="0"/>
            <a:ext cx="1546746"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1678675"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8200" y="700391"/>
            <a:ext cx="4907507"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72174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5686560" y="0"/>
            <a:ext cx="6214299"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p:cNvCxnSpPr>
          <p:nvPr userDrawn="1"/>
        </p:nvCxnSpPr>
        <p:spPr>
          <a:xfrm flipH="1">
            <a:off x="5618321" y="0"/>
            <a:ext cx="1645920"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7165087"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492621" y="691098"/>
            <a:ext cx="4089790"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29054326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4627417" y="0"/>
            <a:ext cx="7564581"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 uri="{C183D7F6-B498-43B3-948B-1728B52AA6E4}">
                <adec:decorative xmlns:adec="http://schemas.microsoft.com/office/drawing/2017/decorative" val="1"/>
              </a:ext>
            </a:extLst>
          </p:cNvPr>
          <p:cNvCxnSpPr>
            <a:cxnSpLocks/>
            <a:stCxn id="8" idx="3"/>
          </p:cNvCxnSpPr>
          <p:nvPr userDrawn="1"/>
        </p:nvCxnSpPr>
        <p:spPr>
          <a:xfrm flipH="1">
            <a:off x="4579236" y="13716"/>
            <a:ext cx="1957071" cy="6844284"/>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84488" y="1828801"/>
            <a:ext cx="4997923"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076943" y="691098"/>
            <a:ext cx="4505468"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88578504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6791015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6982936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5991" y="700391"/>
            <a:ext cx="5047072"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18484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997414"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9" name="Straight Connector 8">
            <a:extLst>
              <a:ext uri="{FF2B5EF4-FFF2-40B4-BE49-F238E27FC236}">
                <a16:creationId xmlns:a16="http://schemas.microsoft.com/office/drawing/2014/main" id="{BA64EE7A-4B82-4F2C-3E0B-CEFD75AFAA76}"/>
              </a:ext>
            </a:extLst>
          </p:cNvPr>
          <p:cNvCxnSpPr/>
          <p:nvPr userDrawn="1"/>
        </p:nvCxnSpPr>
        <p:spPr>
          <a:xfrm>
            <a:off x="5254386" y="0"/>
            <a:ext cx="0" cy="685800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D8991669-A253-2FC0-6043-53FBD3BB68EC}"/>
              </a:ext>
            </a:extLst>
          </p:cNvPr>
          <p:cNvSpPr>
            <a:spLocks noGrp="1"/>
          </p:cNvSpPr>
          <p:nvPr>
            <p:ph type="body" sz="half" idx="13"/>
          </p:nvPr>
        </p:nvSpPr>
        <p:spPr>
          <a:xfrm>
            <a:off x="606338" y="4312692"/>
            <a:ext cx="5489662" cy="1869601"/>
          </a:xfrm>
          <a:solidFill>
            <a:srgbClr val="FAAA6C">
              <a:alpha val="85882"/>
            </a:srgbClr>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39709599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4616380" y="526777"/>
            <a:ext cx="6953840"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4041147" y="504971"/>
            <a:ext cx="0" cy="293522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621779" y="492918"/>
            <a:ext cx="3170238" cy="293608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621779" y="3809999"/>
            <a:ext cx="3994601" cy="2642387"/>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5046553" y="1679383"/>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6" name="Content Placeholder 2">
            <a:extLst>
              <a:ext uri="{FF2B5EF4-FFF2-40B4-BE49-F238E27FC236}">
                <a16:creationId xmlns:a16="http://schemas.microsoft.com/office/drawing/2014/main" id="{3EB5785E-B895-054E-1455-D20EDE992092}"/>
              </a:ext>
            </a:extLst>
          </p:cNvPr>
          <p:cNvSpPr>
            <a:spLocks noGrp="1"/>
          </p:cNvSpPr>
          <p:nvPr>
            <p:ph idx="17" hasCustomPrompt="1"/>
          </p:nvPr>
        </p:nvSpPr>
        <p:spPr>
          <a:xfrm>
            <a:off x="8471720" y="1660307"/>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Tree>
    <p:custDataLst>
      <p:tags r:id="rId1"/>
    </p:custDataLst>
    <p:extLst>
      <p:ext uri="{BB962C8B-B14F-4D97-AF65-F5344CB8AC3E}">
        <p14:creationId xmlns:p14="http://schemas.microsoft.com/office/powerpoint/2010/main" val="27403752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383127093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0369358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3312322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0262757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733932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3284550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1265508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42926452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1846620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8278483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7688147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5691111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531962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2850883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2611709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pic>
        <p:nvPicPr>
          <p:cNvPr id="5" name="Content Placeholder 11">
            <a:extLst>
              <a:ext uri="{FF2B5EF4-FFF2-40B4-BE49-F238E27FC236}">
                <a16:creationId xmlns:a16="http://schemas.microsoft.com/office/drawing/2014/main" id="{CC333B92-F402-CEA8-2D08-4867414EEBD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Tree>
    <p:custDataLst>
      <p:tags r:id="rId1"/>
    </p:custDataLst>
    <p:extLst>
      <p:ext uri="{BB962C8B-B14F-4D97-AF65-F5344CB8AC3E}">
        <p14:creationId xmlns:p14="http://schemas.microsoft.com/office/powerpoint/2010/main" val="28800769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Content Placeholder 11">
            <a:extLst>
              <a:ext uri="{FF2B5EF4-FFF2-40B4-BE49-F238E27FC236}">
                <a16:creationId xmlns:a16="http://schemas.microsoft.com/office/drawing/2014/main" id="{F775B8F2-F22A-CEF9-90B7-8463676B38B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0350759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2/20/2025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7574866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tags" Target="../tags/tag9.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8" Type="http://schemas.openxmlformats.org/officeDocument/2006/relationships/slideLayout" Target="../slideLayouts/slideLayout32.xml"/><Relationship Id="rId3"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ags" Target="../tags/tag42.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tags" Target="../tags/tag54.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image" Target="../media/image5.png"/><Relationship Id="rId2" Type="http://schemas.openxmlformats.org/officeDocument/2006/relationships/slideLayout" Target="../slideLayouts/slideLayout100.xml"/><Relationship Id="rId16" Type="http://schemas.openxmlformats.org/officeDocument/2006/relationships/image" Target="../media/image6.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ags" Target="../tags/tag81.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2/20/2025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4"/>
    </p:custDataLst>
    <p:extLst>
      <p:ext uri="{BB962C8B-B14F-4D97-AF65-F5344CB8AC3E}">
        <p14:creationId xmlns:p14="http://schemas.microsoft.com/office/powerpoint/2010/main" val="4211373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Verdana Pro" panose="020B0604030504040204" pitchFamily="34" charset="0"/>
          <a:ea typeface="+mj-ea"/>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ro" panose="020B0604030504040204" pitchFamily="34" charset="0"/>
          <a:ea typeface="+mn-ea"/>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ro" panose="020B0604030504040204" pitchFamily="34" charset="0"/>
          <a:ea typeface="+mn-ea"/>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ro" panose="020B0604030504040204" pitchFamily="34" charset="0"/>
          <a:ea typeface="+mn-ea"/>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2/20/2025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4"/>
    </p:custDataLst>
    <p:extLst>
      <p:ext uri="{BB962C8B-B14F-4D97-AF65-F5344CB8AC3E}">
        <p14:creationId xmlns:p14="http://schemas.microsoft.com/office/powerpoint/2010/main" val="12115985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lnSpc>
          <a:spcPct val="90000"/>
        </a:lnSpc>
        <a:spcBef>
          <a:spcPct val="0"/>
        </a:spcBef>
        <a:buNone/>
        <a:defRPr sz="4400" kern="1200">
          <a:solidFill>
            <a:schemeClr val="tx1"/>
          </a:solidFill>
          <a:latin typeface="Verdana Pro" panose="020B0604030504040204" pitchFamily="34" charset="0"/>
          <a:ea typeface="+mj-ea"/>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ro" panose="020B0604030504040204" pitchFamily="34" charset="0"/>
          <a:ea typeface="+mn-ea"/>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ro" panose="020B0604030504040204" pitchFamily="34" charset="0"/>
          <a:ea typeface="+mn-ea"/>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ro" panose="020B0604030504040204" pitchFamily="34" charset="0"/>
          <a:ea typeface="+mn-ea"/>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2/20/2025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39"/>
    </p:custDataLst>
    <p:extLst>
      <p:ext uri="{BB962C8B-B14F-4D97-AF65-F5344CB8AC3E}">
        <p14:creationId xmlns:p14="http://schemas.microsoft.com/office/powerpoint/2010/main" val="37237224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765"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dirty="0"/>
              <a:t>Click to edit Master title style</a:t>
            </a:r>
          </a:p>
        </p:txBody>
      </p:sp>
      <p:sp>
        <p:nvSpPr>
          <p:cNvPr id="1029" name="Text Placeholder 2"/>
          <p:cNvSpPr>
            <a:spLocks noGrp="1"/>
          </p:cNvSpPr>
          <p:nvPr>
            <p:ph type="body" idx="1"/>
          </p:nvPr>
        </p:nvSpPr>
        <p:spPr bwMode="auto">
          <a:xfrm>
            <a:off x="508000" y="1547446"/>
            <a:ext cx="11209867" cy="46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1" name="Footer Placeholder 4"/>
          <p:cNvSpPr>
            <a:spLocks noGrp="1"/>
          </p:cNvSpPr>
          <p:nvPr>
            <p:ph type="ftr" sz="quarter" idx="3"/>
          </p:nvPr>
        </p:nvSpPr>
        <p:spPr bwMode="auto">
          <a:xfrm>
            <a:off x="9521004" y="6377158"/>
            <a:ext cx="197223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solidFill>
                <a:latin typeface="HelveticaNeueLT Std Lt Cn" panose="020B0406020202030204" pitchFamily="34" charset="0"/>
                <a:ea typeface="Verdana" pitchFamily="34" charset="0"/>
                <a:cs typeface="Verdana" pitchFamily="34" charset="0"/>
              </a:defRPr>
            </a:lvl1pPr>
          </a:lstStyle>
          <a:p>
            <a:endParaRPr lang="en-US">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508000" y="6356351"/>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custDataLst>
      <p:tags r:id="rId13"/>
    </p:custDataLst>
    <p:extLst>
      <p:ext uri="{BB962C8B-B14F-4D97-AF65-F5344CB8AC3E}">
        <p14:creationId xmlns:p14="http://schemas.microsoft.com/office/powerpoint/2010/main" val="25867217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3" r:id="rId11"/>
  </p:sldLayoutIdLst>
  <p:hf sldNum="0" hdr="0" ftr="0" dt="0"/>
  <p:txStyles>
    <p:titleStyle>
      <a:lvl1pPr algn="ctr" rtl="0" eaLnBrk="1" fontAlgn="base" hangingPunct="1">
        <a:spcBef>
          <a:spcPct val="0"/>
        </a:spcBef>
        <a:spcAft>
          <a:spcPct val="0"/>
        </a:spcAft>
        <a:defRPr sz="4400" b="0">
          <a:solidFill>
            <a:schemeClr val="tx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273050"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3600">
          <a:solidFill>
            <a:schemeClr val="tx1"/>
          </a:solidFill>
          <a:latin typeface="Verdana" panose="020B0604030504040204" pitchFamily="34" charset="0"/>
          <a:ea typeface="Verdana" pitchFamily="34" charset="0"/>
          <a:cs typeface="Verdana" panose="020B0604030504040204" pitchFamily="34" charset="0"/>
        </a:defRPr>
      </a:lvl1pPr>
      <a:lvl2pPr marL="547688"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22325"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96963"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4pPr>
      <a:lvl5pPr marL="1279525"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000">
          <a:solidFill>
            <a:schemeClr val="tx1"/>
          </a:solidFill>
          <a:latin typeface="Verdana" panose="020B0604030504040204" pitchFamily="34" charset="0"/>
          <a:ea typeface="Verdana" pitchFamily="34" charset="0"/>
          <a:cs typeface="Verdana" panose="020B0604030504040204"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2/20/2025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28"/>
    </p:custDataLst>
    <p:extLst>
      <p:ext uri="{BB962C8B-B14F-4D97-AF65-F5344CB8AC3E}">
        <p14:creationId xmlns:p14="http://schemas.microsoft.com/office/powerpoint/2010/main" val="42269948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2/20/2025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5"/>
    </p:custDataLst>
    <p:extLst>
      <p:ext uri="{BB962C8B-B14F-4D97-AF65-F5344CB8AC3E}">
        <p14:creationId xmlns:p14="http://schemas.microsoft.com/office/powerpoint/2010/main" val="327782912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95.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1.xml"/><Relationship Id="rId1" Type="http://schemas.openxmlformats.org/officeDocument/2006/relationships/tags" Target="../tags/tag10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2.xml"/><Relationship Id="rId1" Type="http://schemas.openxmlformats.org/officeDocument/2006/relationships/tags" Target="../tags/tag105.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5.xml"/><Relationship Id="rId1" Type="http://schemas.openxmlformats.org/officeDocument/2006/relationships/tags" Target="../tags/tag10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1.xml"/><Relationship Id="rId1" Type="http://schemas.openxmlformats.org/officeDocument/2006/relationships/tags" Target="../tags/tag10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2.xml"/><Relationship Id="rId1" Type="http://schemas.openxmlformats.org/officeDocument/2006/relationships/tags" Target="../tags/tag108.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tags" Target="../tags/tag10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1.xml"/><Relationship Id="rId1" Type="http://schemas.openxmlformats.org/officeDocument/2006/relationships/tags" Target="../tags/tag1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2.xml"/><Relationship Id="rId1" Type="http://schemas.openxmlformats.org/officeDocument/2006/relationships/tags" Target="../tags/tag111.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5.xml"/><Relationship Id="rId1" Type="http://schemas.openxmlformats.org/officeDocument/2006/relationships/tags" Target="../tags/tag11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1.xml"/><Relationship Id="rId1" Type="http://schemas.openxmlformats.org/officeDocument/2006/relationships/tags" Target="../tags/tag113.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96.xml"/><Relationship Id="rId5" Type="http://schemas.openxmlformats.org/officeDocument/2006/relationships/image" Target="../media/image10.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1.xml"/><Relationship Id="rId1" Type="http://schemas.openxmlformats.org/officeDocument/2006/relationships/tags" Target="../tags/tag11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1.xml"/><Relationship Id="rId1" Type="http://schemas.openxmlformats.org/officeDocument/2006/relationships/tags" Target="../tags/tag115.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1.xml"/><Relationship Id="rId1" Type="http://schemas.openxmlformats.org/officeDocument/2006/relationships/tags" Target="../tags/tag116.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6.xml"/><Relationship Id="rId1" Type="http://schemas.openxmlformats.org/officeDocument/2006/relationships/tags" Target="../tags/tag117.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0.xml"/><Relationship Id="rId1" Type="http://schemas.openxmlformats.org/officeDocument/2006/relationships/tags" Target="../tags/tag118.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0.xml"/><Relationship Id="rId1" Type="http://schemas.openxmlformats.org/officeDocument/2006/relationships/tags" Target="../tags/tag119.xml"/><Relationship Id="rId5" Type="http://schemas.openxmlformats.org/officeDocument/2006/relationships/image" Target="../media/image10.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tags" Target="../tags/tag9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1.xml"/><Relationship Id="rId1" Type="http://schemas.openxmlformats.org/officeDocument/2006/relationships/tags" Target="../tags/tag9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2.xml"/><Relationship Id="rId1" Type="http://schemas.openxmlformats.org/officeDocument/2006/relationships/tags" Target="../tags/tag99.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2.xml"/><Relationship Id="rId1" Type="http://schemas.openxmlformats.org/officeDocument/2006/relationships/tags" Target="../tags/tag100.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2.xml"/><Relationship Id="rId1" Type="http://schemas.openxmlformats.org/officeDocument/2006/relationships/tags" Target="../tags/tag101.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2.xml"/><Relationship Id="rId1" Type="http://schemas.openxmlformats.org/officeDocument/2006/relationships/tags" Target="../tags/tag10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8.xml"/><Relationship Id="rId1" Type="http://schemas.openxmlformats.org/officeDocument/2006/relationships/tags" Target="../tags/tag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A84D47-B68A-046A-594E-393CC36A8677}"/>
              </a:ext>
              <a:ext uri="{C183D7F6-B498-43B3-948B-1728B52AA6E4}">
                <adec:decorative xmlns:adec="http://schemas.microsoft.com/office/drawing/2017/decorative" val="1"/>
              </a:ext>
            </a:extLst>
          </p:cNvPr>
          <p:cNvSpPr/>
          <p:nvPr/>
        </p:nvSpPr>
        <p:spPr>
          <a:xfrm>
            <a:off x="-1" y="0"/>
            <a:ext cx="12192001" cy="6858000"/>
          </a:xfrm>
          <a:prstGeom prst="rect">
            <a:avLst/>
          </a:prstGeom>
          <a:solidFill>
            <a:srgbClr val="FFFBF3"/>
          </a:solidFill>
          <a:ln>
            <a:solidFill>
              <a:srgbClr val="FFF1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97E2397-082B-231F-C344-451C5135B804}"/>
              </a:ext>
            </a:extLst>
          </p:cNvPr>
          <p:cNvSpPr>
            <a:spLocks noGrp="1"/>
          </p:cNvSpPr>
          <p:nvPr>
            <p:ph type="ctrTitle"/>
          </p:nvPr>
        </p:nvSpPr>
        <p:spPr>
          <a:xfrm>
            <a:off x="3972393" y="1021298"/>
            <a:ext cx="7330191" cy="2387600"/>
          </a:xfrm>
        </p:spPr>
        <p:txBody>
          <a:bodyPr>
            <a:normAutofit fontScale="90000"/>
          </a:bodyPr>
          <a:lstStyle/>
          <a:p>
            <a:r>
              <a:rPr lang="en-US" b="1" dirty="0">
                <a:latin typeface="Verdana" panose="020B0604030504040204" pitchFamily="34" charset="0"/>
                <a:ea typeface="Verdana" panose="020B0604030504040204" pitchFamily="34" charset="0"/>
              </a:rPr>
              <a:t>Personal Protective Equipment</a:t>
            </a:r>
            <a:endParaRPr lang="en-US" dirty="0">
              <a:latin typeface="Verdana" panose="020B0604030504040204" pitchFamily="34" charset="0"/>
              <a:ea typeface="Verdana" panose="020B0604030504040204" pitchFamily="34" charset="0"/>
            </a:endParaRPr>
          </a:p>
        </p:txBody>
      </p:sp>
      <p:sp>
        <p:nvSpPr>
          <p:cNvPr id="5" name="Subtitle 4">
            <a:extLst>
              <a:ext uri="{FF2B5EF4-FFF2-40B4-BE49-F238E27FC236}">
                <a16:creationId xmlns:a16="http://schemas.microsoft.com/office/drawing/2014/main" id="{B42506F4-0D1C-8587-7C51-C37572DE1D0A}"/>
              </a:ext>
            </a:extLst>
          </p:cNvPr>
          <p:cNvSpPr>
            <a:spLocks noGrp="1"/>
          </p:cNvSpPr>
          <p:nvPr>
            <p:ph type="subTitle" idx="1"/>
          </p:nvPr>
        </p:nvSpPr>
        <p:spPr>
          <a:xfrm>
            <a:off x="4432091" y="3920697"/>
            <a:ext cx="6410794" cy="1655762"/>
          </a:xfrm>
        </p:spPr>
        <p:txBody>
          <a:bodyPr anchor="ctr">
            <a:normAutofit/>
          </a:bodyPr>
          <a:lstStyle/>
          <a:p>
            <a:r>
              <a:rPr lang="en-US" sz="5400" i="1" kern="0" dirty="0">
                <a:latin typeface="Verdana" panose="020B0604030504040204" pitchFamily="34" charset="0"/>
                <a:ea typeface="Verdana" panose="020B0604030504040204" pitchFamily="34" charset="0"/>
              </a:rPr>
              <a:t>Safety While Wearing PPE</a:t>
            </a:r>
          </a:p>
        </p:txBody>
      </p:sp>
      <p:sp>
        <p:nvSpPr>
          <p:cNvPr id="6" name="Rectangle 5">
            <a:extLst>
              <a:ext uri="{FF2B5EF4-FFF2-40B4-BE49-F238E27FC236}">
                <a16:creationId xmlns:a16="http://schemas.microsoft.com/office/drawing/2014/main" id="{A12D1C0A-CC50-51B4-C583-2D8B8847F3A7}"/>
              </a:ext>
              <a:ext uri="{C183D7F6-B498-43B3-948B-1728B52AA6E4}">
                <adec:decorative xmlns:adec="http://schemas.microsoft.com/office/drawing/2017/decorative" val="1"/>
              </a:ext>
            </a:extLst>
          </p:cNvPr>
          <p:cNvSpPr/>
          <p:nvPr/>
        </p:nvSpPr>
        <p:spPr>
          <a:xfrm>
            <a:off x="0" y="0"/>
            <a:ext cx="3357797" cy="6858000"/>
          </a:xfrm>
          <a:prstGeom prst="rect">
            <a:avLst/>
          </a:prstGeom>
          <a:solidFill>
            <a:srgbClr val="E9724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he Just-In-Time Training logo">
            <a:extLst>
              <a:ext uri="{FF2B5EF4-FFF2-40B4-BE49-F238E27FC236}">
                <a16:creationId xmlns:a16="http://schemas.microsoft.com/office/drawing/2014/main" id="{B2CF6144-1DBD-545C-DA83-8F7C1697CB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43"/>
            <a:ext cx="3357797" cy="3366656"/>
          </a:xfrm>
          <a:prstGeom prst="rect">
            <a:avLst/>
          </a:prstGeom>
        </p:spPr>
      </p:pic>
      <p:pic>
        <p:nvPicPr>
          <p:cNvPr id="13" name="Picture 12" descr="The Center for Food Security and Public Health logo">
            <a:extLst>
              <a:ext uri="{FF2B5EF4-FFF2-40B4-BE49-F238E27FC236}">
                <a16:creationId xmlns:a16="http://schemas.microsoft.com/office/drawing/2014/main" id="{0C75F44B-C6BC-AB90-7D5A-A0EB81B348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11" y="4522394"/>
            <a:ext cx="2603221" cy="1470812"/>
          </a:xfrm>
          <a:prstGeom prst="rect">
            <a:avLst/>
          </a:prstGeom>
        </p:spPr>
      </p:pic>
      <p:pic>
        <p:nvPicPr>
          <p:cNvPr id="18" name="Picture 17">
            <a:extLst>
              <a:ext uri="{FF2B5EF4-FFF2-40B4-BE49-F238E27FC236}">
                <a16:creationId xmlns:a16="http://schemas.microsoft.com/office/drawing/2014/main" id="{913176F0-56EA-5670-454B-E23F90B6BFB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589" y="1371589"/>
            <a:ext cx="5486411" cy="5486411"/>
          </a:xfrm>
          <a:prstGeom prst="rect">
            <a:avLst/>
          </a:prstGeom>
        </p:spPr>
      </p:pic>
    </p:spTree>
    <p:custDataLst>
      <p:tags r:id="rId1"/>
    </p:custDataLst>
    <p:extLst>
      <p:ext uri="{BB962C8B-B14F-4D97-AF65-F5344CB8AC3E}">
        <p14:creationId xmlns:p14="http://schemas.microsoft.com/office/powerpoint/2010/main" val="307387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E6883-59B1-4744-2FC3-A00A026F2CE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1F1901B-FD43-CAF6-FACE-B64D7E33A5D2}"/>
              </a:ext>
            </a:extLst>
          </p:cNvPr>
          <p:cNvSpPr>
            <a:spLocks noGrp="1"/>
          </p:cNvSpPr>
          <p:nvPr>
            <p:ph type="title"/>
          </p:nvPr>
        </p:nvSpPr>
        <p:spPr/>
        <p:txBody>
          <a:bodyPr anchor="ctr"/>
          <a:lstStyle/>
          <a:p>
            <a:pPr algn="ctr"/>
            <a:r>
              <a:rPr lang="en-US" b="1" dirty="0"/>
              <a:t>Psychological and Mental Stress</a:t>
            </a:r>
          </a:p>
        </p:txBody>
      </p:sp>
    </p:spTree>
    <p:custDataLst>
      <p:tags r:id="rId1"/>
    </p:custDataLst>
    <p:extLst>
      <p:ext uri="{BB962C8B-B14F-4D97-AF65-F5344CB8AC3E}">
        <p14:creationId xmlns:p14="http://schemas.microsoft.com/office/powerpoint/2010/main" val="3366436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A0386-9445-8B32-AD0B-74073C00D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EF193E-5A0F-445A-29F0-FD5D8D7B81C9}"/>
              </a:ext>
            </a:extLst>
          </p:cNvPr>
          <p:cNvSpPr>
            <a:spLocks noGrp="1"/>
          </p:cNvSpPr>
          <p:nvPr>
            <p:ph type="title"/>
          </p:nvPr>
        </p:nvSpPr>
        <p:spPr>
          <a:xfrm>
            <a:off x="7176656" y="838200"/>
            <a:ext cx="4114799" cy="1017270"/>
          </a:xfrm>
        </p:spPr>
        <p:txBody>
          <a:bodyPr anchor="ctr"/>
          <a:lstStyle/>
          <a:p>
            <a:pPr algn="ctr"/>
            <a:r>
              <a:rPr lang="en-US" sz="4800" dirty="0"/>
              <a:t>Range of Symptoms</a:t>
            </a:r>
          </a:p>
        </p:txBody>
      </p:sp>
      <p:cxnSp>
        <p:nvCxnSpPr>
          <p:cNvPr id="17" name="Straight Connector 16">
            <a:extLst>
              <a:ext uri="{FF2B5EF4-FFF2-40B4-BE49-F238E27FC236}">
                <a16:creationId xmlns:a16="http://schemas.microsoft.com/office/drawing/2014/main" id="{515F0DE4-20B9-78D7-E876-46A44E9AC205}"/>
              </a:ext>
              <a:ext uri="{C183D7F6-B498-43B3-948B-1728B52AA6E4}">
                <adec:decorative xmlns:adec="http://schemas.microsoft.com/office/drawing/2017/decorative" val="1"/>
              </a:ext>
            </a:extLst>
          </p:cNvPr>
          <p:cNvCxnSpPr>
            <a:cxnSpLocks/>
          </p:cNvCxnSpPr>
          <p:nvPr/>
        </p:nvCxnSpPr>
        <p:spPr>
          <a:xfrm flipV="1">
            <a:off x="7176656" y="2243402"/>
            <a:ext cx="438912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DD19F3C1-0768-540C-C402-1923663A7CDB}"/>
              </a:ext>
            </a:extLst>
          </p:cNvPr>
          <p:cNvSpPr>
            <a:spLocks noGrp="1"/>
          </p:cNvSpPr>
          <p:nvPr>
            <p:ph type="body" sz="half" idx="2"/>
          </p:nvPr>
        </p:nvSpPr>
        <p:spPr>
          <a:xfrm>
            <a:off x="7176656" y="2416395"/>
            <a:ext cx="4447308" cy="3908203"/>
          </a:xfrm>
        </p:spPr>
        <p:txBody>
          <a:bodyPr>
            <a:noAutofit/>
          </a:bodyPr>
          <a:lstStyle/>
          <a:p>
            <a:pPr marL="457200" indent="-457200">
              <a:spcAft>
                <a:spcPts val="900"/>
              </a:spcAft>
              <a:buFont typeface="Arial" panose="020B0604020202020204" pitchFamily="34" charset="0"/>
              <a:buChar char="•"/>
            </a:pPr>
            <a:r>
              <a:rPr lang="en-US" sz="3000" b="1" dirty="0"/>
              <a:t>Physical, cognitive, emotional</a:t>
            </a:r>
          </a:p>
          <a:p>
            <a:pPr marL="457200" indent="-457200">
              <a:spcAft>
                <a:spcPts val="900"/>
              </a:spcAft>
              <a:buFont typeface="Arial" panose="020B0604020202020204" pitchFamily="34" charset="0"/>
              <a:buChar char="•"/>
            </a:pPr>
            <a:r>
              <a:rPr lang="en-US" sz="3000" b="1" dirty="0"/>
              <a:t>Claustrophobia</a:t>
            </a:r>
          </a:p>
          <a:p>
            <a:pPr marL="457200" indent="-457200">
              <a:spcAft>
                <a:spcPts val="900"/>
              </a:spcAft>
              <a:buFont typeface="Arial" panose="020B0604020202020204" pitchFamily="34" charset="0"/>
              <a:buChar char="•"/>
            </a:pPr>
            <a:r>
              <a:rPr lang="en-US" sz="3000" b="1" dirty="0"/>
              <a:t>Can affect your ability to function</a:t>
            </a:r>
          </a:p>
        </p:txBody>
      </p:sp>
      <p:pic>
        <p:nvPicPr>
          <p:cNvPr id="6" name="Content Placeholder 5" descr="A silhouette of a person's head with various communication bubbles indicating many thoughts in the person's head">
            <a:extLst>
              <a:ext uri="{FF2B5EF4-FFF2-40B4-BE49-F238E27FC236}">
                <a16:creationId xmlns:a16="http://schemas.microsoft.com/office/drawing/2014/main" id="{BE6A160C-0C56-7E1C-DEB9-1B0F028A9D6F}"/>
              </a:ext>
            </a:extLst>
          </p:cNvPr>
          <p:cNvPicPr>
            <a:picLocks noGrp="1" noChangeAspect="1"/>
          </p:cNvPicPr>
          <p:nvPr>
            <p:ph idx="1"/>
          </p:nvPr>
        </p:nvPicPr>
        <p:blipFill>
          <a:blip r:embed="rId4" cstate="screen">
            <a:grayscl/>
            <a:extLst>
              <a:ext uri="{28A0092B-C50C-407E-A947-70E740481C1C}">
                <a14:useLocalDpi xmlns:a14="http://schemas.microsoft.com/office/drawing/2010/main"/>
              </a:ext>
            </a:extLst>
          </a:blip>
          <a:stretch>
            <a:fillRect/>
          </a:stretch>
        </p:blipFill>
        <p:spPr>
          <a:xfrm>
            <a:off x="723900" y="720659"/>
            <a:ext cx="5594350" cy="5416682"/>
          </a:xfrm>
        </p:spPr>
      </p:pic>
    </p:spTree>
    <p:custDataLst>
      <p:tags r:id="rId1"/>
    </p:custDataLst>
    <p:extLst>
      <p:ext uri="{BB962C8B-B14F-4D97-AF65-F5344CB8AC3E}">
        <p14:creationId xmlns:p14="http://schemas.microsoft.com/office/powerpoint/2010/main" val="838705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3B7F68F-3174-FE09-90F5-9A3E4633F05B}"/>
              </a:ext>
            </a:extLst>
          </p:cNvPr>
          <p:cNvSpPr>
            <a:spLocks noGrp="1"/>
          </p:cNvSpPr>
          <p:nvPr>
            <p:ph type="title"/>
          </p:nvPr>
        </p:nvSpPr>
        <p:spPr>
          <a:xfrm>
            <a:off x="605790" y="685800"/>
            <a:ext cx="10972798" cy="1017270"/>
          </a:xfrm>
        </p:spPr>
        <p:txBody>
          <a:bodyPr anchor="t"/>
          <a:lstStyle/>
          <a:p>
            <a:r>
              <a:rPr kumimoji="0" lang="en-US" sz="4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Precautions for Mental Stress</a:t>
            </a:r>
            <a:endParaRPr lang="en-US" dirty="0"/>
          </a:p>
        </p:txBody>
      </p:sp>
      <p:sp>
        <p:nvSpPr>
          <p:cNvPr id="10" name="Text Placeholder 9">
            <a:extLst>
              <a:ext uri="{FF2B5EF4-FFF2-40B4-BE49-F238E27FC236}">
                <a16:creationId xmlns:a16="http://schemas.microsoft.com/office/drawing/2014/main" id="{97EA021E-3D41-B126-8EC6-C22867C3164B}"/>
              </a:ext>
            </a:extLst>
          </p:cNvPr>
          <p:cNvSpPr>
            <a:spLocks noGrp="1"/>
          </p:cNvSpPr>
          <p:nvPr>
            <p:ph type="body" sz="half" idx="2"/>
          </p:nvPr>
        </p:nvSpPr>
        <p:spPr>
          <a:xfrm>
            <a:off x="605792" y="1852931"/>
            <a:ext cx="10972798" cy="599324"/>
          </a:xfrm>
          <a:noFill/>
        </p:spPr>
        <p:txBody>
          <a:bodyPr/>
          <a:lstStyle/>
          <a:p>
            <a:pPr marL="457200" indent="-457200">
              <a:buFont typeface="Arial" panose="020B0604020202020204" pitchFamily="34" charset="0"/>
              <a:buChar char="•"/>
            </a:pPr>
            <a:r>
              <a:rPr lang="en-US" sz="3600" b="1" dirty="0"/>
              <a:t>Learn stress-management techniques</a:t>
            </a:r>
          </a:p>
          <a:p>
            <a:endParaRPr lang="en-US" dirty="0"/>
          </a:p>
        </p:txBody>
      </p:sp>
      <p:sp>
        <p:nvSpPr>
          <p:cNvPr id="11" name="Text Placeholder 10">
            <a:extLst>
              <a:ext uri="{FF2B5EF4-FFF2-40B4-BE49-F238E27FC236}">
                <a16:creationId xmlns:a16="http://schemas.microsoft.com/office/drawing/2014/main" id="{F0A9B821-9417-FAA5-5845-5DB0973848A2}"/>
              </a:ext>
            </a:extLst>
          </p:cNvPr>
          <p:cNvSpPr>
            <a:spLocks noGrp="1"/>
          </p:cNvSpPr>
          <p:nvPr>
            <p:ph type="body" sz="half" idx="13"/>
          </p:nvPr>
        </p:nvSpPr>
        <p:spPr>
          <a:xfrm>
            <a:off x="605790" y="2968799"/>
            <a:ext cx="11170574" cy="599324"/>
          </a:xfrm>
          <a:noFill/>
        </p:spPr>
        <p:txBody>
          <a:bodyPr/>
          <a:lstStyle/>
          <a:p>
            <a:pPr marL="457200" indent="-457200">
              <a:buFont typeface="Arial" panose="020B0604020202020204" pitchFamily="34" charset="0"/>
              <a:buChar char="•"/>
            </a:pPr>
            <a:r>
              <a:rPr lang="en-US" sz="3600" b="1" dirty="0"/>
              <a:t>Recognize symptoms of emotional stress</a:t>
            </a:r>
          </a:p>
          <a:p>
            <a:endParaRPr lang="en-US" dirty="0"/>
          </a:p>
        </p:txBody>
      </p:sp>
      <p:sp>
        <p:nvSpPr>
          <p:cNvPr id="12" name="Text Placeholder 11">
            <a:extLst>
              <a:ext uri="{FF2B5EF4-FFF2-40B4-BE49-F238E27FC236}">
                <a16:creationId xmlns:a16="http://schemas.microsoft.com/office/drawing/2014/main" id="{00F9187A-8413-3BD9-2C96-8A83768E7D02}"/>
              </a:ext>
            </a:extLst>
          </p:cNvPr>
          <p:cNvSpPr>
            <a:spLocks noGrp="1"/>
          </p:cNvSpPr>
          <p:nvPr>
            <p:ph type="body" sz="half" idx="14"/>
          </p:nvPr>
        </p:nvSpPr>
        <p:spPr>
          <a:xfrm>
            <a:off x="605790" y="4084667"/>
            <a:ext cx="10972798" cy="599324"/>
          </a:xfrm>
          <a:noFill/>
        </p:spPr>
        <p:txBody>
          <a:bodyPr>
            <a:normAutofit/>
          </a:bodyPr>
          <a:lstStyle/>
          <a:p>
            <a:pPr marL="457200" indent="-457200">
              <a:buFont typeface="Arial" panose="020B0604020202020204" pitchFamily="34" charset="0"/>
              <a:buChar char="•"/>
            </a:pPr>
            <a:r>
              <a:rPr lang="en-US" sz="3600" b="1" dirty="0"/>
              <a:t>Appropriate self-care</a:t>
            </a:r>
            <a:endParaRPr lang="en-US" sz="2000" dirty="0"/>
          </a:p>
        </p:txBody>
      </p:sp>
      <p:sp>
        <p:nvSpPr>
          <p:cNvPr id="13" name="Text Placeholder 11">
            <a:extLst>
              <a:ext uri="{FF2B5EF4-FFF2-40B4-BE49-F238E27FC236}">
                <a16:creationId xmlns:a16="http://schemas.microsoft.com/office/drawing/2014/main" id="{3F00F372-FE4E-7073-3986-0A0F560714FC}"/>
              </a:ext>
            </a:extLst>
          </p:cNvPr>
          <p:cNvSpPr txBox="1">
            <a:spLocks/>
          </p:cNvSpPr>
          <p:nvPr/>
        </p:nvSpPr>
        <p:spPr>
          <a:xfrm>
            <a:off x="605790" y="5200534"/>
            <a:ext cx="10972798" cy="599324"/>
          </a:xfrm>
          <a:prstGeom prst="rect">
            <a:avLst/>
          </a:prstGeom>
          <a:noFill/>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Arial" panose="020B0604020202020204" pitchFamily="34" charset="0"/>
              <a:buChar char="•"/>
            </a:pPr>
            <a:r>
              <a:rPr lang="en-US" sz="3600" b="1" dirty="0"/>
              <a:t>Seek assistance, support when needed</a:t>
            </a:r>
          </a:p>
          <a:p>
            <a:endParaRPr lang="en-US" dirty="0"/>
          </a:p>
        </p:txBody>
      </p:sp>
      <p:cxnSp>
        <p:nvCxnSpPr>
          <p:cNvPr id="14" name="Straight Connector 13">
            <a:extLst>
              <a:ext uri="{FF2B5EF4-FFF2-40B4-BE49-F238E27FC236}">
                <a16:creationId xmlns:a16="http://schemas.microsoft.com/office/drawing/2014/main" id="{BDC04C6E-924C-D089-68BC-7AC1CB57299E}"/>
              </a:ext>
              <a:ext uri="{C183D7F6-B498-43B3-948B-1728B52AA6E4}">
                <adec:decorative xmlns:adec="http://schemas.microsoft.com/office/drawing/2017/decorative" val="1"/>
              </a:ext>
            </a:extLst>
          </p:cNvPr>
          <p:cNvCxnSpPr>
            <a:cxnSpLocks/>
          </p:cNvCxnSpPr>
          <p:nvPr/>
        </p:nvCxnSpPr>
        <p:spPr>
          <a:xfrm flipV="1">
            <a:off x="632042" y="1506158"/>
            <a:ext cx="1115568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21077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FC975-DC1C-CBA5-77B2-A439F22259A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A8E80B2-BDB9-BD77-04C3-FAA5ECD30192}"/>
              </a:ext>
            </a:extLst>
          </p:cNvPr>
          <p:cNvSpPr>
            <a:spLocks noGrp="1"/>
          </p:cNvSpPr>
          <p:nvPr>
            <p:ph type="title"/>
          </p:nvPr>
        </p:nvSpPr>
        <p:spPr/>
        <p:txBody>
          <a:bodyPr anchor="ctr"/>
          <a:lstStyle/>
          <a:p>
            <a:pPr algn="ctr"/>
            <a:r>
              <a:rPr lang="en-US" b="1" dirty="0"/>
              <a:t>Biological Risks</a:t>
            </a:r>
          </a:p>
        </p:txBody>
      </p:sp>
    </p:spTree>
    <p:custDataLst>
      <p:tags r:id="rId1"/>
    </p:custDataLst>
    <p:extLst>
      <p:ext uri="{BB962C8B-B14F-4D97-AF65-F5344CB8AC3E}">
        <p14:creationId xmlns:p14="http://schemas.microsoft.com/office/powerpoint/2010/main" val="2910384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B1DE6-2396-D0F9-BAB0-F880B79BD0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C6479-2940-BCDD-793C-41C7EE81B202}"/>
              </a:ext>
            </a:extLst>
          </p:cNvPr>
          <p:cNvSpPr>
            <a:spLocks noGrp="1"/>
          </p:cNvSpPr>
          <p:nvPr>
            <p:ph type="title"/>
          </p:nvPr>
        </p:nvSpPr>
        <p:spPr>
          <a:xfrm>
            <a:off x="605790" y="685800"/>
            <a:ext cx="4114799" cy="1017270"/>
          </a:xfrm>
        </p:spPr>
        <p:txBody>
          <a:bodyPr anchor="ctr"/>
          <a:lstStyle/>
          <a:p>
            <a:r>
              <a:rPr lang="en-US" sz="5400" dirty="0"/>
              <a:t>Zoonoses</a:t>
            </a:r>
          </a:p>
        </p:txBody>
      </p:sp>
      <p:sp>
        <p:nvSpPr>
          <p:cNvPr id="14" name="Text Placeholder 13">
            <a:extLst>
              <a:ext uri="{FF2B5EF4-FFF2-40B4-BE49-F238E27FC236}">
                <a16:creationId xmlns:a16="http://schemas.microsoft.com/office/drawing/2014/main" id="{2F2D93AC-CB48-D51A-A8EE-D319B2CDB47F}"/>
              </a:ext>
            </a:extLst>
          </p:cNvPr>
          <p:cNvSpPr>
            <a:spLocks noGrp="1"/>
          </p:cNvSpPr>
          <p:nvPr>
            <p:ph type="body" sz="half" idx="2"/>
          </p:nvPr>
        </p:nvSpPr>
        <p:spPr>
          <a:xfrm>
            <a:off x="605792" y="2263995"/>
            <a:ext cx="4114797" cy="3908203"/>
          </a:xfrm>
        </p:spPr>
        <p:txBody>
          <a:bodyPr>
            <a:normAutofit/>
          </a:bodyPr>
          <a:lstStyle/>
          <a:p>
            <a:pPr marL="457200" indent="-457200">
              <a:spcAft>
                <a:spcPts val="1200"/>
              </a:spcAft>
              <a:buFont typeface="Arial" panose="020B0604020202020204" pitchFamily="34" charset="0"/>
              <a:buChar char="•"/>
            </a:pPr>
            <a:r>
              <a:rPr lang="en-US" sz="3600" b="1" dirty="0"/>
              <a:t>Diseases of animals that can affect people</a:t>
            </a:r>
          </a:p>
        </p:txBody>
      </p:sp>
      <p:cxnSp>
        <p:nvCxnSpPr>
          <p:cNvPr id="17" name="Straight Connector 16">
            <a:extLst>
              <a:ext uri="{FF2B5EF4-FFF2-40B4-BE49-F238E27FC236}">
                <a16:creationId xmlns:a16="http://schemas.microsoft.com/office/drawing/2014/main" id="{C09B52D9-53F9-B411-8E16-3F2040DE8A3D}"/>
              </a:ext>
              <a:ext uri="{C183D7F6-B498-43B3-948B-1728B52AA6E4}">
                <adec:decorative xmlns:adec="http://schemas.microsoft.com/office/drawing/2017/decorative" val="1"/>
              </a:ext>
            </a:extLst>
          </p:cNvPr>
          <p:cNvCxnSpPr>
            <a:cxnSpLocks/>
          </p:cNvCxnSpPr>
          <p:nvPr/>
        </p:nvCxnSpPr>
        <p:spPr>
          <a:xfrm flipV="1">
            <a:off x="605790" y="1800053"/>
            <a:ext cx="384048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pic>
        <p:nvPicPr>
          <p:cNvPr id="4" name="Picture 3" descr="Two responders in PPE taking an oral sample from a chicken">
            <a:extLst>
              <a:ext uri="{FF2B5EF4-FFF2-40B4-BE49-F238E27FC236}">
                <a16:creationId xmlns:a16="http://schemas.microsoft.com/office/drawing/2014/main" id="{6D0F3C3D-4AC7-66E4-FD3F-9F990D06D6C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372100" y="665060"/>
            <a:ext cx="5919355" cy="5507138"/>
          </a:xfrm>
          <a:prstGeom prst="rect">
            <a:avLst/>
          </a:prstGeom>
        </p:spPr>
      </p:pic>
    </p:spTree>
    <p:custDataLst>
      <p:tags r:id="rId1"/>
    </p:custDataLst>
    <p:extLst>
      <p:ext uri="{BB962C8B-B14F-4D97-AF65-F5344CB8AC3E}">
        <p14:creationId xmlns:p14="http://schemas.microsoft.com/office/powerpoint/2010/main" val="2752480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A0BA-152F-322F-5B99-74E38BD2A8B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7DD1158-91F1-0BD4-CFA5-B912BE668080}"/>
              </a:ext>
            </a:extLst>
          </p:cNvPr>
          <p:cNvSpPr>
            <a:spLocks noGrp="1"/>
          </p:cNvSpPr>
          <p:nvPr>
            <p:ph type="title"/>
          </p:nvPr>
        </p:nvSpPr>
        <p:spPr>
          <a:xfrm>
            <a:off x="839788" y="392837"/>
            <a:ext cx="10515600" cy="754602"/>
          </a:xfrm>
        </p:spPr>
        <p:txBody>
          <a:bodyPr/>
          <a:lstStyle/>
          <a:p>
            <a:pPr algn="ctr"/>
            <a:r>
              <a:rPr lang="en-US" b="1" dirty="0"/>
              <a:t>Precautions for Biological Risks</a:t>
            </a:r>
          </a:p>
        </p:txBody>
      </p:sp>
      <p:sp>
        <p:nvSpPr>
          <p:cNvPr id="15" name="Content Placeholder 14">
            <a:extLst>
              <a:ext uri="{FF2B5EF4-FFF2-40B4-BE49-F238E27FC236}">
                <a16:creationId xmlns:a16="http://schemas.microsoft.com/office/drawing/2014/main" id="{D249DE2A-5FD1-076A-5C42-598A26618504}"/>
              </a:ext>
            </a:extLst>
          </p:cNvPr>
          <p:cNvSpPr>
            <a:spLocks noGrp="1"/>
          </p:cNvSpPr>
          <p:nvPr>
            <p:ph idx="1"/>
          </p:nvPr>
        </p:nvSpPr>
        <p:spPr>
          <a:xfrm>
            <a:off x="589370" y="1388130"/>
            <a:ext cx="2783376" cy="634636"/>
          </a:xfrm>
        </p:spPr>
        <p:txBody>
          <a:bodyPr>
            <a:normAutofit/>
          </a:bodyPr>
          <a:lstStyle/>
          <a:p>
            <a:pPr marL="0" indent="0" algn="ctr">
              <a:buNone/>
            </a:pPr>
            <a:r>
              <a:rPr lang="en-US" b="1" dirty="0"/>
              <a:t>PPE</a:t>
            </a:r>
          </a:p>
        </p:txBody>
      </p:sp>
      <p:pic>
        <p:nvPicPr>
          <p:cNvPr id="3" name="Picture 2" descr="A person in PPE restraining a goat">
            <a:extLst>
              <a:ext uri="{FF2B5EF4-FFF2-40B4-BE49-F238E27FC236}">
                <a16:creationId xmlns:a16="http://schemas.microsoft.com/office/drawing/2014/main" id="{1CC4E8C6-EB14-24F9-0A4D-3A64850AE6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626" y="2022766"/>
            <a:ext cx="2834864" cy="4252297"/>
          </a:xfrm>
          <a:prstGeom prst="rect">
            <a:avLst/>
          </a:prstGeom>
        </p:spPr>
      </p:pic>
      <p:sp>
        <p:nvSpPr>
          <p:cNvPr id="19" name="Content Placeholder 18">
            <a:extLst>
              <a:ext uri="{FF2B5EF4-FFF2-40B4-BE49-F238E27FC236}">
                <a16:creationId xmlns:a16="http://schemas.microsoft.com/office/drawing/2014/main" id="{860D2C9F-CA95-46D9-DB71-407625F1FDDA}"/>
              </a:ext>
            </a:extLst>
          </p:cNvPr>
          <p:cNvSpPr>
            <a:spLocks noGrp="1"/>
          </p:cNvSpPr>
          <p:nvPr>
            <p:ph idx="16"/>
          </p:nvPr>
        </p:nvSpPr>
        <p:spPr>
          <a:xfrm>
            <a:off x="3791093" y="1388131"/>
            <a:ext cx="4525409" cy="634636"/>
          </a:xfrm>
        </p:spPr>
        <p:txBody>
          <a:bodyPr>
            <a:noAutofit/>
          </a:bodyPr>
          <a:lstStyle/>
          <a:p>
            <a:pPr marL="0" indent="0" algn="ctr">
              <a:buNone/>
            </a:pPr>
            <a:r>
              <a:rPr lang="en-US" b="1" dirty="0"/>
              <a:t>Wash/Sanitize Hands</a:t>
            </a:r>
          </a:p>
        </p:txBody>
      </p:sp>
      <p:pic>
        <p:nvPicPr>
          <p:cNvPr id="34" name="Content Placeholder 33" descr="A person using hand sanitizer">
            <a:extLst>
              <a:ext uri="{FF2B5EF4-FFF2-40B4-BE49-F238E27FC236}">
                <a16:creationId xmlns:a16="http://schemas.microsoft.com/office/drawing/2014/main" id="{92D3A67C-F888-A058-8520-66241CDB0930}"/>
              </a:ext>
            </a:extLst>
          </p:cNvPr>
          <p:cNvPicPr>
            <a:picLocks noGrp="1" noChangeAspect="1"/>
          </p:cNvPicPr>
          <p:nvPr>
            <p:ph idx="13"/>
          </p:nvPr>
        </p:nvPicPr>
        <p:blipFill>
          <a:blip r:embed="rId5" cstate="print">
            <a:extLst>
              <a:ext uri="{28A0092B-C50C-407E-A947-70E740481C1C}">
                <a14:useLocalDpi xmlns:a14="http://schemas.microsoft.com/office/drawing/2010/main"/>
              </a:ext>
            </a:extLst>
          </a:blip>
          <a:srcRect/>
          <a:stretch/>
        </p:blipFill>
        <p:spPr>
          <a:xfrm>
            <a:off x="4480646" y="2103005"/>
            <a:ext cx="3129044" cy="4172058"/>
          </a:xfrm>
        </p:spPr>
      </p:pic>
      <p:sp>
        <p:nvSpPr>
          <p:cNvPr id="17" name="Content Placeholder 16">
            <a:extLst>
              <a:ext uri="{FF2B5EF4-FFF2-40B4-BE49-F238E27FC236}">
                <a16:creationId xmlns:a16="http://schemas.microsoft.com/office/drawing/2014/main" id="{613BA02D-4965-D798-E50A-2E0B1D63086E}"/>
              </a:ext>
            </a:extLst>
          </p:cNvPr>
          <p:cNvSpPr>
            <a:spLocks noGrp="1"/>
          </p:cNvSpPr>
          <p:nvPr>
            <p:ph idx="14"/>
          </p:nvPr>
        </p:nvSpPr>
        <p:spPr>
          <a:xfrm>
            <a:off x="8537475" y="1388130"/>
            <a:ext cx="3129044" cy="634636"/>
          </a:xfrm>
        </p:spPr>
        <p:txBody>
          <a:bodyPr>
            <a:normAutofit/>
          </a:bodyPr>
          <a:lstStyle/>
          <a:p>
            <a:pPr marL="0" indent="0" algn="ctr">
              <a:buNone/>
            </a:pPr>
            <a:r>
              <a:rPr lang="en-US" b="1" dirty="0"/>
              <a:t>Buddy System</a:t>
            </a:r>
          </a:p>
        </p:txBody>
      </p:sp>
      <p:pic>
        <p:nvPicPr>
          <p:cNvPr id="26" name="Content Placeholder 25" descr="Two responders in full PPE performing an examination on a goat">
            <a:extLst>
              <a:ext uri="{FF2B5EF4-FFF2-40B4-BE49-F238E27FC236}">
                <a16:creationId xmlns:a16="http://schemas.microsoft.com/office/drawing/2014/main" id="{DE372888-364F-D535-55A2-9E0C37C84FF3}"/>
              </a:ext>
            </a:extLst>
          </p:cNvPr>
          <p:cNvPicPr>
            <a:picLocks noGrp="1" noChangeAspect="1"/>
          </p:cNvPicPr>
          <p:nvPr>
            <p:ph idx="17"/>
          </p:nvPr>
        </p:nvPicPr>
        <p:blipFill>
          <a:blip r:embed="rId6" cstate="print">
            <a:extLst>
              <a:ext uri="{28A0092B-C50C-407E-A947-70E740481C1C}">
                <a14:useLocalDpi xmlns:a14="http://schemas.microsoft.com/office/drawing/2010/main"/>
              </a:ext>
            </a:extLst>
          </a:blip>
          <a:srcRect/>
          <a:stretch/>
        </p:blipFill>
        <p:spPr>
          <a:xfrm>
            <a:off x="8717590" y="2099996"/>
            <a:ext cx="2783377" cy="4175068"/>
          </a:xfrm>
        </p:spPr>
      </p:pic>
    </p:spTree>
    <p:custDataLst>
      <p:tags r:id="rId1"/>
    </p:custDataLst>
    <p:extLst>
      <p:ext uri="{BB962C8B-B14F-4D97-AF65-F5344CB8AC3E}">
        <p14:creationId xmlns:p14="http://schemas.microsoft.com/office/powerpoint/2010/main" val="3327604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04F04-EDA9-0DFD-1EF8-05FE6B24814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1B0CB0A-4DE9-2BA0-E81C-58186F372DE1}"/>
              </a:ext>
            </a:extLst>
          </p:cNvPr>
          <p:cNvSpPr>
            <a:spLocks noGrp="1"/>
          </p:cNvSpPr>
          <p:nvPr>
            <p:ph type="title"/>
          </p:nvPr>
        </p:nvSpPr>
        <p:spPr/>
        <p:txBody>
          <a:bodyPr anchor="ctr"/>
          <a:lstStyle/>
          <a:p>
            <a:pPr algn="ctr"/>
            <a:r>
              <a:rPr lang="en-US" b="1" dirty="0"/>
              <a:t>Hazards from the Environment</a:t>
            </a:r>
          </a:p>
        </p:txBody>
      </p:sp>
    </p:spTree>
    <p:custDataLst>
      <p:tags r:id="rId1"/>
    </p:custDataLst>
    <p:extLst>
      <p:ext uri="{BB962C8B-B14F-4D97-AF65-F5344CB8AC3E}">
        <p14:creationId xmlns:p14="http://schemas.microsoft.com/office/powerpoint/2010/main" val="1096295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BC413-708C-CAA4-9E41-871B0AF0A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2300BC-F3AB-4C5F-3F51-79EE0D48A8AB}"/>
              </a:ext>
            </a:extLst>
          </p:cNvPr>
          <p:cNvSpPr>
            <a:spLocks noGrp="1"/>
          </p:cNvSpPr>
          <p:nvPr>
            <p:ph type="title"/>
          </p:nvPr>
        </p:nvSpPr>
        <p:spPr>
          <a:xfrm>
            <a:off x="6871853" y="519548"/>
            <a:ext cx="4114799" cy="1017270"/>
          </a:xfrm>
        </p:spPr>
        <p:txBody>
          <a:bodyPr anchor="ctr"/>
          <a:lstStyle/>
          <a:p>
            <a:pPr algn="ctr"/>
            <a:r>
              <a:rPr lang="en-US" sz="4400" dirty="0"/>
              <a:t>Site Conditions</a:t>
            </a:r>
          </a:p>
        </p:txBody>
      </p:sp>
      <p:cxnSp>
        <p:nvCxnSpPr>
          <p:cNvPr id="17" name="Straight Connector 16">
            <a:extLst>
              <a:ext uri="{FF2B5EF4-FFF2-40B4-BE49-F238E27FC236}">
                <a16:creationId xmlns:a16="http://schemas.microsoft.com/office/drawing/2014/main" id="{2F74D3C0-9E03-B552-EC72-53A37806A8AA}"/>
              </a:ext>
              <a:ext uri="{C183D7F6-B498-43B3-948B-1728B52AA6E4}">
                <adec:decorative xmlns:adec="http://schemas.microsoft.com/office/drawing/2017/decorative" val="1"/>
              </a:ext>
            </a:extLst>
          </p:cNvPr>
          <p:cNvCxnSpPr>
            <a:cxnSpLocks/>
          </p:cNvCxnSpPr>
          <p:nvPr/>
        </p:nvCxnSpPr>
        <p:spPr>
          <a:xfrm flipV="1">
            <a:off x="6878087" y="1800055"/>
            <a:ext cx="411480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863208BE-9F6E-D126-9857-91D57384B786}"/>
              </a:ext>
            </a:extLst>
          </p:cNvPr>
          <p:cNvSpPr>
            <a:spLocks noGrp="1"/>
          </p:cNvSpPr>
          <p:nvPr>
            <p:ph type="body" sz="half" idx="2"/>
          </p:nvPr>
        </p:nvSpPr>
        <p:spPr>
          <a:xfrm>
            <a:off x="6753397" y="2097743"/>
            <a:ext cx="4364181" cy="3908203"/>
          </a:xfrm>
        </p:spPr>
        <p:txBody>
          <a:bodyPr>
            <a:noAutofit/>
          </a:bodyPr>
          <a:lstStyle/>
          <a:p>
            <a:pPr marL="457200" indent="-457200">
              <a:spcAft>
                <a:spcPts val="900"/>
              </a:spcAft>
              <a:buFont typeface="Arial" panose="020B0604020202020204" pitchFamily="34" charset="0"/>
              <a:buChar char="•"/>
            </a:pPr>
            <a:r>
              <a:rPr lang="en-US" sz="3000" b="1" dirty="0"/>
              <a:t>Uneven or slippery surfaces can lead to slips, trips or falls</a:t>
            </a:r>
          </a:p>
          <a:p>
            <a:pPr marL="457200" indent="-457200">
              <a:spcAft>
                <a:spcPts val="900"/>
              </a:spcAft>
              <a:buFont typeface="Arial" panose="020B0604020202020204" pitchFamily="34" charset="0"/>
              <a:buChar char="•"/>
            </a:pPr>
            <a:r>
              <a:rPr lang="en-US" sz="3000" b="1" dirty="0"/>
              <a:t>Dark conditions reduce visibility</a:t>
            </a:r>
          </a:p>
        </p:txBody>
      </p:sp>
      <p:pic>
        <p:nvPicPr>
          <p:cNvPr id="4" name="Picture 3" descr="A responder power washing a milk truck while standing on a ladder, a second responder is supporting the ladder">
            <a:extLst>
              <a:ext uri="{FF2B5EF4-FFF2-40B4-BE49-F238E27FC236}">
                <a16:creationId xmlns:a16="http://schemas.microsoft.com/office/drawing/2014/main" id="{5F77FC12-5E43-1DFB-F6A4-25AB3FA1427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0"/>
            <a:ext cx="5430982" cy="6858000"/>
          </a:xfrm>
          <a:prstGeom prst="rect">
            <a:avLst/>
          </a:prstGeom>
        </p:spPr>
      </p:pic>
    </p:spTree>
    <p:custDataLst>
      <p:tags r:id="rId1"/>
    </p:custDataLst>
    <p:extLst>
      <p:ext uri="{BB962C8B-B14F-4D97-AF65-F5344CB8AC3E}">
        <p14:creationId xmlns:p14="http://schemas.microsoft.com/office/powerpoint/2010/main" val="4189960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BFE91-628E-CF0A-A75A-EFA6D47F583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8C7CFEF-40FE-F393-94D6-9F8235957EC8}"/>
              </a:ext>
            </a:extLst>
          </p:cNvPr>
          <p:cNvSpPr>
            <a:spLocks noGrp="1"/>
          </p:cNvSpPr>
          <p:nvPr>
            <p:ph type="title"/>
          </p:nvPr>
        </p:nvSpPr>
        <p:spPr>
          <a:xfrm>
            <a:off x="605790" y="685800"/>
            <a:ext cx="5323956" cy="1017270"/>
          </a:xfrm>
        </p:spPr>
        <p:txBody>
          <a:bodyPr anchor="t"/>
          <a:lstStyle/>
          <a:p>
            <a:r>
              <a:rPr kumimoji="0" lang="en-US" sz="4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Precautions for Environment Hazards</a:t>
            </a:r>
            <a:endParaRPr lang="en-US" dirty="0"/>
          </a:p>
        </p:txBody>
      </p:sp>
      <p:cxnSp>
        <p:nvCxnSpPr>
          <p:cNvPr id="14" name="Straight Connector 13">
            <a:extLst>
              <a:ext uri="{FF2B5EF4-FFF2-40B4-BE49-F238E27FC236}">
                <a16:creationId xmlns:a16="http://schemas.microsoft.com/office/drawing/2014/main" id="{8BF3FAA6-2AB0-0ABF-B2CC-783BF15D12B7}"/>
              </a:ext>
              <a:ext uri="{C183D7F6-B498-43B3-948B-1728B52AA6E4}">
                <adec:decorative xmlns:adec="http://schemas.microsoft.com/office/drawing/2017/decorative" val="1"/>
              </a:ext>
            </a:extLst>
          </p:cNvPr>
          <p:cNvCxnSpPr>
            <a:cxnSpLocks/>
          </p:cNvCxnSpPr>
          <p:nvPr/>
        </p:nvCxnSpPr>
        <p:spPr>
          <a:xfrm flipV="1">
            <a:off x="632042" y="2614525"/>
            <a:ext cx="402336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31C32C5-C701-6AA3-A1AC-EEA33B03C7F0}"/>
              </a:ext>
            </a:extLst>
          </p:cNvPr>
          <p:cNvSpPr>
            <a:spLocks noGrp="1"/>
          </p:cNvSpPr>
          <p:nvPr>
            <p:ph type="body" sz="half" idx="2"/>
          </p:nvPr>
        </p:nvSpPr>
        <p:spPr>
          <a:xfrm>
            <a:off x="605792" y="2753482"/>
            <a:ext cx="5490210" cy="599324"/>
          </a:xfrm>
          <a:noFill/>
        </p:spPr>
        <p:txBody>
          <a:bodyPr/>
          <a:lstStyle/>
          <a:p>
            <a:pPr marL="457200" indent="-457200">
              <a:buFont typeface="Arial" panose="020B0604020202020204" pitchFamily="34" charset="0"/>
              <a:buChar char="•"/>
            </a:pPr>
            <a:r>
              <a:rPr lang="en-US" sz="3200" b="1" dirty="0"/>
              <a:t>Train on PPE use</a:t>
            </a:r>
          </a:p>
          <a:p>
            <a:endParaRPr lang="en-US" dirty="0"/>
          </a:p>
        </p:txBody>
      </p:sp>
      <p:sp>
        <p:nvSpPr>
          <p:cNvPr id="11" name="Text Placeholder 10">
            <a:extLst>
              <a:ext uri="{FF2B5EF4-FFF2-40B4-BE49-F238E27FC236}">
                <a16:creationId xmlns:a16="http://schemas.microsoft.com/office/drawing/2014/main" id="{DA9B5269-EB79-FEC9-6C06-508A9514D8B3}"/>
              </a:ext>
            </a:extLst>
          </p:cNvPr>
          <p:cNvSpPr>
            <a:spLocks noGrp="1"/>
          </p:cNvSpPr>
          <p:nvPr>
            <p:ph type="body" sz="half" idx="13"/>
          </p:nvPr>
        </p:nvSpPr>
        <p:spPr>
          <a:xfrm>
            <a:off x="605790" y="3569166"/>
            <a:ext cx="5490210" cy="599324"/>
          </a:xfrm>
          <a:noFill/>
        </p:spPr>
        <p:txBody>
          <a:bodyPr/>
          <a:lstStyle/>
          <a:p>
            <a:pPr marL="457200" indent="-457200">
              <a:buFont typeface="Arial" panose="020B0604020202020204" pitchFamily="34" charset="0"/>
              <a:buChar char="•"/>
            </a:pPr>
            <a:r>
              <a:rPr lang="en-US" sz="3200" b="1" dirty="0"/>
              <a:t>Remain alert!</a:t>
            </a:r>
          </a:p>
          <a:p>
            <a:endParaRPr lang="en-US" dirty="0"/>
          </a:p>
        </p:txBody>
      </p:sp>
      <p:sp>
        <p:nvSpPr>
          <p:cNvPr id="12" name="Text Placeholder 11">
            <a:extLst>
              <a:ext uri="{FF2B5EF4-FFF2-40B4-BE49-F238E27FC236}">
                <a16:creationId xmlns:a16="http://schemas.microsoft.com/office/drawing/2014/main" id="{E8534EB8-64B6-D1BA-5E82-A0EEE043C99C}"/>
              </a:ext>
            </a:extLst>
          </p:cNvPr>
          <p:cNvSpPr>
            <a:spLocks noGrp="1"/>
          </p:cNvSpPr>
          <p:nvPr>
            <p:ph type="body" sz="half" idx="14"/>
          </p:nvPr>
        </p:nvSpPr>
        <p:spPr>
          <a:xfrm>
            <a:off x="605790" y="4384850"/>
            <a:ext cx="5490210" cy="599324"/>
          </a:xfrm>
          <a:noFill/>
        </p:spPr>
        <p:txBody>
          <a:bodyPr>
            <a:normAutofit/>
          </a:bodyPr>
          <a:lstStyle/>
          <a:p>
            <a:pPr marL="457200" indent="-457200">
              <a:buFont typeface="Arial" panose="020B0604020202020204" pitchFamily="34" charset="0"/>
              <a:buChar char="•"/>
            </a:pPr>
            <a:r>
              <a:rPr lang="en-US" sz="3200" b="1" dirty="0"/>
              <a:t>Adequate lighting</a:t>
            </a:r>
            <a:endParaRPr lang="en-US" sz="1800" dirty="0"/>
          </a:p>
        </p:txBody>
      </p:sp>
      <p:sp>
        <p:nvSpPr>
          <p:cNvPr id="13" name="Text Placeholder 11">
            <a:extLst>
              <a:ext uri="{FF2B5EF4-FFF2-40B4-BE49-F238E27FC236}">
                <a16:creationId xmlns:a16="http://schemas.microsoft.com/office/drawing/2014/main" id="{89E45AB6-8768-EA96-D102-D2D1E79264D5}"/>
              </a:ext>
            </a:extLst>
          </p:cNvPr>
          <p:cNvSpPr txBox="1">
            <a:spLocks/>
          </p:cNvSpPr>
          <p:nvPr/>
        </p:nvSpPr>
        <p:spPr>
          <a:xfrm>
            <a:off x="605790" y="5200534"/>
            <a:ext cx="5490210" cy="599324"/>
          </a:xfrm>
          <a:prstGeom prst="rect">
            <a:avLst/>
          </a:prstGeom>
          <a:noFill/>
        </p:spPr>
        <p:txBody>
          <a:bodyPr vert="horz" lIns="91440" tIns="45720" rIns="91440" bIns="45720" rtlCol="0">
            <a:normAutofit fontScale="25000" lnSpcReduction="20000"/>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marR="0" lvl="0" indent="-4572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2000" b="1" dirty="0"/>
              <a:t>Mark hazardous areas</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4" name="Picture 3" descr="A bucket with several hoses laying around it posing tripping hazards">
            <a:extLst>
              <a:ext uri="{FF2B5EF4-FFF2-40B4-BE49-F238E27FC236}">
                <a16:creationId xmlns:a16="http://schemas.microsoft.com/office/drawing/2014/main" id="{39396E31-1DB5-BA5F-0D5F-042E01FE798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262255" y="417428"/>
            <a:ext cx="5624945" cy="6023143"/>
          </a:xfrm>
          <a:prstGeom prst="rect">
            <a:avLst/>
          </a:prstGeom>
        </p:spPr>
      </p:pic>
    </p:spTree>
    <p:custDataLst>
      <p:tags r:id="rId1"/>
    </p:custDataLst>
    <p:extLst>
      <p:ext uri="{BB962C8B-B14F-4D97-AF65-F5344CB8AC3E}">
        <p14:creationId xmlns:p14="http://schemas.microsoft.com/office/powerpoint/2010/main" val="1337337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0CC4-F8F3-8753-FA15-05667091480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54E6A79-3DE0-74D3-7739-3ACD0723C082}"/>
              </a:ext>
            </a:extLst>
          </p:cNvPr>
          <p:cNvSpPr>
            <a:spLocks noGrp="1"/>
          </p:cNvSpPr>
          <p:nvPr>
            <p:ph type="title"/>
          </p:nvPr>
        </p:nvSpPr>
        <p:spPr>
          <a:xfrm>
            <a:off x="605790" y="685800"/>
            <a:ext cx="5490208" cy="1017270"/>
          </a:xfrm>
        </p:spPr>
        <p:txBody>
          <a:bodyPr/>
          <a:lstStyle/>
          <a:p>
            <a:r>
              <a:rPr lang="en-US" sz="4400" dirty="0"/>
              <a:t>Heat-Related Illnesses</a:t>
            </a:r>
          </a:p>
        </p:txBody>
      </p:sp>
      <p:sp>
        <p:nvSpPr>
          <p:cNvPr id="12" name="Text Placeholder 11">
            <a:extLst>
              <a:ext uri="{FF2B5EF4-FFF2-40B4-BE49-F238E27FC236}">
                <a16:creationId xmlns:a16="http://schemas.microsoft.com/office/drawing/2014/main" id="{A0EA43AD-0747-16D6-900A-D03DC32FFBCC}"/>
              </a:ext>
            </a:extLst>
          </p:cNvPr>
          <p:cNvSpPr>
            <a:spLocks noGrp="1"/>
          </p:cNvSpPr>
          <p:nvPr>
            <p:ph type="body" sz="half" idx="2"/>
          </p:nvPr>
        </p:nvSpPr>
        <p:spPr>
          <a:xfrm>
            <a:off x="605792" y="1955801"/>
            <a:ext cx="5684172" cy="4216398"/>
          </a:xfrm>
        </p:spPr>
        <p:txBody>
          <a:bodyPr/>
          <a:lstStyle/>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rPr>
              <a:t>Heat Cramps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rPr>
              <a:t>Heat Stress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rPr>
              <a:t>Heat Exhaustion</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rPr>
              <a:t>Heat Stroke</a:t>
            </a:r>
          </a:p>
          <a:p>
            <a:pPr marL="800100" lvl="1" indent="-342900">
              <a:lnSpc>
                <a:spcPct val="100000"/>
              </a:lnSpc>
              <a:spcBef>
                <a:spcPts val="0"/>
              </a:spcBef>
              <a:spcAft>
                <a:spcPts val="1800"/>
              </a:spcAft>
              <a:buFont typeface="Arial" panose="020B0604020202020204" pitchFamily="34" charset="0"/>
              <a:buChar char="•"/>
              <a:defRPr/>
            </a:pPr>
            <a:r>
              <a:rPr lang="en-US" sz="3400" dirty="0">
                <a:solidFill>
                  <a:prstClr val="black"/>
                </a:solidFill>
              </a:rPr>
              <a:t>Life threatening medical emergency</a:t>
            </a:r>
            <a:endParaRPr kumimoji="0" lang="en-US" sz="3400" i="0" u="none" strike="noStrike" kern="1200" cap="none" spc="0" normalizeH="0" baseline="0" noProof="0" dirty="0">
              <a:ln>
                <a:noFill/>
              </a:ln>
              <a:solidFill>
                <a:prstClr val="black"/>
              </a:solidFill>
              <a:effectLst/>
              <a:uLnTx/>
              <a:uFillTx/>
            </a:endParaRPr>
          </a:p>
          <a:p>
            <a:endParaRPr lang="en-US" dirty="0"/>
          </a:p>
        </p:txBody>
      </p:sp>
      <p:pic>
        <p:nvPicPr>
          <p:cNvPr id="14" name="Content Placeholder 13" descr="An illustration of a thermometer with a red bulb and a sun to represent high temperature">
            <a:extLst>
              <a:ext uri="{FF2B5EF4-FFF2-40B4-BE49-F238E27FC236}">
                <a16:creationId xmlns:a16="http://schemas.microsoft.com/office/drawing/2014/main" id="{63C91680-B6CE-E829-0039-496E59A81988}"/>
              </a:ext>
            </a:extLst>
          </p:cNvPr>
          <p:cNvPicPr>
            <a:picLocks noGrp="1" noChangeAspect="1"/>
          </p:cNvPicPr>
          <p:nvPr>
            <p:ph idx="1"/>
          </p:nvPr>
        </p:nvPicPr>
        <p:blipFill>
          <a:blip r:embed="rId4"/>
          <a:srcRect l="5693" t="10000" r="52497" b="10000"/>
          <a:stretch/>
        </p:blipFill>
        <p:spPr>
          <a:xfrm>
            <a:off x="6817521" y="0"/>
            <a:ext cx="5374480" cy="6858000"/>
          </a:xfrm>
        </p:spPr>
      </p:pic>
      <p:cxnSp>
        <p:nvCxnSpPr>
          <p:cNvPr id="15" name="Straight Connector 14">
            <a:extLst>
              <a:ext uri="{FF2B5EF4-FFF2-40B4-BE49-F238E27FC236}">
                <a16:creationId xmlns:a16="http://schemas.microsoft.com/office/drawing/2014/main" id="{DFCAE682-F526-F185-CC7E-159CF2790A82}"/>
              </a:ext>
              <a:ext uri="{C183D7F6-B498-43B3-948B-1728B52AA6E4}">
                <adec:decorative xmlns:adec="http://schemas.microsoft.com/office/drawing/2017/decorative" val="1"/>
              </a:ext>
            </a:extLst>
          </p:cNvPr>
          <p:cNvCxnSpPr>
            <a:cxnSpLocks/>
          </p:cNvCxnSpPr>
          <p:nvPr/>
        </p:nvCxnSpPr>
        <p:spPr>
          <a:xfrm flipV="1">
            <a:off x="605790" y="1820063"/>
            <a:ext cx="4937760" cy="18744"/>
          </a:xfrm>
          <a:prstGeom prst="line">
            <a:avLst/>
          </a:prstGeom>
          <a:ln w="28575">
            <a:solidFill>
              <a:srgbClr val="FFD07D"/>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37789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0740-AF50-9892-0DD3-50B89B2E8192}"/>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79ADCA3D-7E9B-9995-FD05-2B1FF41A6422}"/>
              </a:ext>
            </a:extLst>
          </p:cNvPr>
          <p:cNvSpPr>
            <a:spLocks noGrp="1"/>
          </p:cNvSpPr>
          <p:nvPr>
            <p:ph type="ctrTitle"/>
          </p:nvPr>
        </p:nvSpPr>
        <p:spPr/>
        <p:txBody>
          <a:bodyPr/>
          <a:lstStyle/>
          <a:p>
            <a:r>
              <a:rPr lang="en-US" dirty="0"/>
              <a:t>Just in Time Training</a:t>
            </a:r>
          </a:p>
        </p:txBody>
      </p:sp>
      <p:sp>
        <p:nvSpPr>
          <p:cNvPr id="22" name="Rectangle 21">
            <a:extLst>
              <a:ext uri="{FF2B5EF4-FFF2-40B4-BE49-F238E27FC236}">
                <a16:creationId xmlns:a16="http://schemas.microsoft.com/office/drawing/2014/main" id="{D344FC8C-8D82-99C2-3F81-52C03FCFEBB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A591C9E-5D88-276A-BC58-B56E7FE3E13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4" name="Picture 23" descr="Text that says Just in Time Training">
            <a:extLst>
              <a:ext uri="{FF2B5EF4-FFF2-40B4-BE49-F238E27FC236}">
                <a16:creationId xmlns:a16="http://schemas.microsoft.com/office/drawing/2014/main" id="{81606520-53A7-A110-9051-493B32CAC2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16474" y="1611710"/>
            <a:ext cx="5740685" cy="3932113"/>
          </a:xfrm>
          <a:prstGeom prst="rect">
            <a:avLst/>
          </a:prstGeom>
        </p:spPr>
      </p:pic>
    </p:spTree>
    <p:custDataLst>
      <p:tags r:id="rId1"/>
    </p:custDataLst>
    <p:extLst>
      <p:ext uri="{BB962C8B-B14F-4D97-AF65-F5344CB8AC3E}">
        <p14:creationId xmlns:p14="http://schemas.microsoft.com/office/powerpoint/2010/main" val="191373763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798BF-B94A-EA80-C872-BA95F5BBDE9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6EDA86-6B1E-6478-55AF-27CA1539363A}"/>
              </a:ext>
              <a:ext uri="{C183D7F6-B498-43B3-948B-1728B52AA6E4}">
                <adec:decorative xmlns:adec="http://schemas.microsoft.com/office/drawing/2017/decorative" val="1"/>
              </a:ext>
            </a:extLst>
          </p:cNvPr>
          <p:cNvSpPr/>
          <p:nvPr/>
        </p:nvSpPr>
        <p:spPr>
          <a:xfrm>
            <a:off x="0" y="0"/>
            <a:ext cx="6817521" cy="6858000"/>
          </a:xfrm>
          <a:prstGeom prst="rect">
            <a:avLst/>
          </a:prstGeom>
          <a:solidFill>
            <a:srgbClr val="FFD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42F9A68C-B842-DCC1-19C5-E4D0E4CDA77E}"/>
              </a:ext>
            </a:extLst>
          </p:cNvPr>
          <p:cNvSpPr>
            <a:spLocks noGrp="1"/>
          </p:cNvSpPr>
          <p:nvPr>
            <p:ph type="title"/>
          </p:nvPr>
        </p:nvSpPr>
        <p:spPr>
          <a:xfrm>
            <a:off x="605790" y="685800"/>
            <a:ext cx="5490208" cy="1017270"/>
          </a:xfrm>
        </p:spPr>
        <p:txBody>
          <a:bodyPr/>
          <a:lstStyle/>
          <a:p>
            <a:r>
              <a:rPr lang="en-US" sz="4400" dirty="0"/>
              <a:t>Precautions</a:t>
            </a:r>
            <a:br>
              <a:rPr lang="en-US" sz="4400" dirty="0"/>
            </a:br>
            <a:r>
              <a:rPr lang="en-US" sz="4400" dirty="0"/>
              <a:t>for Heat</a:t>
            </a:r>
          </a:p>
        </p:txBody>
      </p:sp>
      <p:sp>
        <p:nvSpPr>
          <p:cNvPr id="12" name="Text Placeholder 11">
            <a:extLst>
              <a:ext uri="{FF2B5EF4-FFF2-40B4-BE49-F238E27FC236}">
                <a16:creationId xmlns:a16="http://schemas.microsoft.com/office/drawing/2014/main" id="{E73072FF-6D68-53A7-AF1A-B28DDA5864D5}"/>
              </a:ext>
            </a:extLst>
          </p:cNvPr>
          <p:cNvSpPr>
            <a:spLocks noGrp="1"/>
          </p:cNvSpPr>
          <p:nvPr>
            <p:ph type="body" sz="half" idx="2"/>
          </p:nvPr>
        </p:nvSpPr>
        <p:spPr>
          <a:xfrm>
            <a:off x="605792" y="1955801"/>
            <a:ext cx="5490206" cy="4216398"/>
          </a:xfrm>
        </p:spPr>
        <p:txBody>
          <a:bodyPr/>
          <a:lstStyle/>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rPr>
              <a:t>Fluids and electrolytes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rPr>
              <a:t>Frequent rest breaks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rPr>
              <a:t>Tasks in cooler parts of day</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rPr>
              <a:t>Wear cooling devices</a:t>
            </a:r>
            <a:endParaRPr kumimoji="0" lang="en-US" sz="3000" i="0" u="none" strike="noStrike" kern="1200" cap="none" spc="0" normalizeH="0" baseline="0" noProof="0" dirty="0">
              <a:ln>
                <a:noFill/>
              </a:ln>
              <a:solidFill>
                <a:prstClr val="black"/>
              </a:solidFill>
              <a:effectLst/>
              <a:uLnTx/>
              <a:uFillTx/>
            </a:endParaRPr>
          </a:p>
          <a:p>
            <a:endParaRPr lang="en-US" dirty="0"/>
          </a:p>
        </p:txBody>
      </p:sp>
      <p:pic>
        <p:nvPicPr>
          <p:cNvPr id="14" name="Content Placeholder 13" descr="An illustration of a thermometer with a red bulb and a sun to represent high temperature">
            <a:extLst>
              <a:ext uri="{FF2B5EF4-FFF2-40B4-BE49-F238E27FC236}">
                <a16:creationId xmlns:a16="http://schemas.microsoft.com/office/drawing/2014/main" id="{CDE7DF9E-8459-E5A4-7514-DD91939C6EE8}"/>
              </a:ext>
            </a:extLst>
          </p:cNvPr>
          <p:cNvPicPr>
            <a:picLocks noGrp="1" noChangeAspect="1"/>
          </p:cNvPicPr>
          <p:nvPr>
            <p:ph idx="1"/>
          </p:nvPr>
        </p:nvPicPr>
        <p:blipFill>
          <a:blip r:embed="rId4"/>
          <a:srcRect l="5693" t="10000" r="52497" b="10000"/>
          <a:stretch/>
        </p:blipFill>
        <p:spPr>
          <a:xfrm>
            <a:off x="6817521" y="0"/>
            <a:ext cx="5374480" cy="6858000"/>
          </a:xfrm>
        </p:spPr>
      </p:pic>
      <p:cxnSp>
        <p:nvCxnSpPr>
          <p:cNvPr id="15" name="Straight Connector 14">
            <a:extLst>
              <a:ext uri="{FF2B5EF4-FFF2-40B4-BE49-F238E27FC236}">
                <a16:creationId xmlns:a16="http://schemas.microsoft.com/office/drawing/2014/main" id="{7524DD49-29C3-8D6E-AF5C-5C46617407B8}"/>
              </a:ext>
              <a:ext uri="{C183D7F6-B498-43B3-948B-1728B52AA6E4}">
                <adec:decorative xmlns:adec="http://schemas.microsoft.com/office/drawing/2017/decorative" val="1"/>
              </a:ext>
            </a:extLst>
          </p:cNvPr>
          <p:cNvCxnSpPr>
            <a:cxnSpLocks/>
          </p:cNvCxnSpPr>
          <p:nvPr/>
        </p:nvCxnSpPr>
        <p:spPr>
          <a:xfrm flipV="1">
            <a:off x="605790" y="1820063"/>
            <a:ext cx="548640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50071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D2B2E-A332-B3A1-8E8C-007B0F38C7E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E6C982D-1F79-56D2-6A65-80701D0461B9}"/>
              </a:ext>
            </a:extLst>
          </p:cNvPr>
          <p:cNvSpPr>
            <a:spLocks noGrp="1"/>
          </p:cNvSpPr>
          <p:nvPr>
            <p:ph type="title"/>
          </p:nvPr>
        </p:nvSpPr>
        <p:spPr>
          <a:xfrm>
            <a:off x="6396992" y="685800"/>
            <a:ext cx="5490208" cy="1017270"/>
          </a:xfrm>
        </p:spPr>
        <p:txBody>
          <a:bodyPr/>
          <a:lstStyle/>
          <a:p>
            <a:r>
              <a:rPr lang="en-US" sz="4400" dirty="0"/>
              <a:t>Cold-Related Illnesses</a:t>
            </a:r>
          </a:p>
        </p:txBody>
      </p:sp>
      <p:cxnSp>
        <p:nvCxnSpPr>
          <p:cNvPr id="15" name="Straight Connector 14">
            <a:extLst>
              <a:ext uri="{FF2B5EF4-FFF2-40B4-BE49-F238E27FC236}">
                <a16:creationId xmlns:a16="http://schemas.microsoft.com/office/drawing/2014/main" id="{5859D267-857A-8680-7391-171275AE0EAF}"/>
              </a:ext>
              <a:ext uri="{C183D7F6-B498-43B3-948B-1728B52AA6E4}">
                <adec:decorative xmlns:adec="http://schemas.microsoft.com/office/drawing/2017/decorative" val="1"/>
              </a:ext>
            </a:extLst>
          </p:cNvPr>
          <p:cNvCxnSpPr>
            <a:cxnSpLocks/>
          </p:cNvCxnSpPr>
          <p:nvPr/>
        </p:nvCxnSpPr>
        <p:spPr>
          <a:xfrm flipV="1">
            <a:off x="6189176" y="1820063"/>
            <a:ext cx="4937760" cy="18744"/>
          </a:xfrm>
          <a:prstGeom prst="line">
            <a:avLst/>
          </a:prstGeom>
          <a:ln w="28575">
            <a:solidFill>
              <a:srgbClr val="FFD07D"/>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428BE327-AB5F-832F-673E-C198FA9A0602}"/>
              </a:ext>
            </a:extLst>
          </p:cNvPr>
          <p:cNvSpPr>
            <a:spLocks noGrp="1"/>
          </p:cNvSpPr>
          <p:nvPr>
            <p:ph type="body" sz="half" idx="2"/>
          </p:nvPr>
        </p:nvSpPr>
        <p:spPr>
          <a:xfrm>
            <a:off x="6189178" y="1955801"/>
            <a:ext cx="5684172" cy="4216398"/>
          </a:xfrm>
        </p:spPr>
        <p:txBody>
          <a:bodyPr/>
          <a:lstStyle/>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rPr>
              <a:t>Frostbite</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rPr>
              <a:t>Hypothermia</a:t>
            </a:r>
          </a:p>
          <a:p>
            <a:pPr marL="800100" lvl="1" indent="-342900">
              <a:lnSpc>
                <a:spcPct val="100000"/>
              </a:lnSpc>
              <a:spcBef>
                <a:spcPts val="0"/>
              </a:spcBef>
              <a:spcAft>
                <a:spcPts val="1800"/>
              </a:spcAft>
              <a:buFont typeface="Arial" panose="020B0604020202020204" pitchFamily="34" charset="0"/>
              <a:buChar char="•"/>
              <a:defRPr/>
            </a:pPr>
            <a:r>
              <a:rPr lang="en-US" sz="3400" dirty="0">
                <a:solidFill>
                  <a:prstClr val="black"/>
                </a:solidFill>
              </a:rPr>
              <a:t>Life threatening medical emergency</a:t>
            </a:r>
            <a:endParaRPr kumimoji="0" lang="en-US" sz="3400" i="0" u="none" strike="noStrike" kern="1200" cap="none" spc="0" normalizeH="0" baseline="0" noProof="0" dirty="0">
              <a:ln>
                <a:noFill/>
              </a:ln>
              <a:solidFill>
                <a:prstClr val="black"/>
              </a:solidFill>
              <a:effectLst/>
              <a:uLnTx/>
              <a:uFillTx/>
            </a:endParaRPr>
          </a:p>
          <a:p>
            <a:endParaRPr lang="en-US" dirty="0"/>
          </a:p>
        </p:txBody>
      </p:sp>
      <p:pic>
        <p:nvPicPr>
          <p:cNvPr id="14" name="Content Placeholder 13" descr="An illustration of a thermometer with a blue bulb and a snowflake to represent cold temperature">
            <a:extLst>
              <a:ext uri="{FF2B5EF4-FFF2-40B4-BE49-F238E27FC236}">
                <a16:creationId xmlns:a16="http://schemas.microsoft.com/office/drawing/2014/main" id="{968EA2A0-BFA9-DEC0-EFBD-345ED148401D}"/>
              </a:ext>
            </a:extLst>
          </p:cNvPr>
          <p:cNvPicPr>
            <a:picLocks noGrp="1" noChangeAspect="1"/>
          </p:cNvPicPr>
          <p:nvPr>
            <p:ph idx="1"/>
          </p:nvPr>
        </p:nvPicPr>
        <p:blipFill>
          <a:blip r:embed="rId4"/>
          <a:srcRect l="53036" t="10000" r="5154" b="10000"/>
          <a:stretch/>
        </p:blipFill>
        <p:spPr>
          <a:xfrm>
            <a:off x="-2" y="0"/>
            <a:ext cx="5374480" cy="6858000"/>
          </a:xfrm>
        </p:spPr>
      </p:pic>
    </p:spTree>
    <p:custDataLst>
      <p:tags r:id="rId1"/>
    </p:custDataLst>
    <p:extLst>
      <p:ext uri="{BB962C8B-B14F-4D97-AF65-F5344CB8AC3E}">
        <p14:creationId xmlns:p14="http://schemas.microsoft.com/office/powerpoint/2010/main" val="1865231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3A0E-8712-771E-F868-6D92A16E3853}"/>
            </a:ext>
          </a:extLst>
        </p:cNvPr>
        <p:cNvGrpSpPr/>
        <p:nvPr/>
      </p:nvGrpSpPr>
      <p:grpSpPr>
        <a:xfrm>
          <a:off x="0" y="0"/>
          <a:ext cx="0" cy="0"/>
          <a:chOff x="0" y="0"/>
          <a:chExt cx="0" cy="0"/>
        </a:xfrm>
      </p:grpSpPr>
      <p:sp>
        <p:nvSpPr>
          <p:cNvPr id="2" name="Rectangle 1" descr="An illustration of a thermometer with a blue bulb and a snowflake to represent cold temperature">
            <a:extLst>
              <a:ext uri="{FF2B5EF4-FFF2-40B4-BE49-F238E27FC236}">
                <a16:creationId xmlns:a16="http://schemas.microsoft.com/office/drawing/2014/main" id="{8044E86A-6884-BCEC-065C-27A31CCE76DE}"/>
              </a:ext>
              <a:ext uri="{C183D7F6-B498-43B3-948B-1728B52AA6E4}">
                <adec:decorative xmlns:adec="http://schemas.microsoft.com/office/drawing/2017/decorative" val="1"/>
              </a:ext>
            </a:extLst>
          </p:cNvPr>
          <p:cNvSpPr/>
          <p:nvPr/>
        </p:nvSpPr>
        <p:spPr>
          <a:xfrm>
            <a:off x="5374478" y="0"/>
            <a:ext cx="6817521" cy="6858000"/>
          </a:xfrm>
          <a:prstGeom prst="rect">
            <a:avLst/>
          </a:prstGeom>
          <a:solidFill>
            <a:srgbClr val="FFD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descr="An illustration of a thermometer with a blue bulb and a snowflake to represent cold temperature">
            <a:extLst>
              <a:ext uri="{FF2B5EF4-FFF2-40B4-BE49-F238E27FC236}">
                <a16:creationId xmlns:a16="http://schemas.microsoft.com/office/drawing/2014/main" id="{100C41F4-83E8-88E1-AC6D-FF8587A1BFD8}"/>
              </a:ext>
            </a:extLst>
          </p:cNvPr>
          <p:cNvSpPr>
            <a:spLocks noGrp="1"/>
          </p:cNvSpPr>
          <p:nvPr>
            <p:ph type="title"/>
          </p:nvPr>
        </p:nvSpPr>
        <p:spPr>
          <a:xfrm>
            <a:off x="6396992" y="685800"/>
            <a:ext cx="5490208" cy="1017270"/>
          </a:xfrm>
        </p:spPr>
        <p:txBody>
          <a:bodyPr/>
          <a:lstStyle/>
          <a:p>
            <a:r>
              <a:rPr lang="en-US" sz="4400"/>
              <a:t>Precautions</a:t>
            </a:r>
            <a:br>
              <a:rPr lang="en-US" sz="4400"/>
            </a:br>
            <a:r>
              <a:rPr lang="en-US" sz="4400"/>
              <a:t>for Cold</a:t>
            </a:r>
            <a:endParaRPr lang="en-US" sz="4400" dirty="0"/>
          </a:p>
        </p:txBody>
      </p:sp>
      <p:cxnSp>
        <p:nvCxnSpPr>
          <p:cNvPr id="15" name="Straight Connector 14" descr="An illustration of a thermometer with a blue bulb and a snowflake to represent cold temperature">
            <a:extLst>
              <a:ext uri="{FF2B5EF4-FFF2-40B4-BE49-F238E27FC236}">
                <a16:creationId xmlns:a16="http://schemas.microsoft.com/office/drawing/2014/main" id="{BFFAE94F-EF45-1027-FEA7-FDB1ED679E52}"/>
              </a:ext>
              <a:ext uri="{C183D7F6-B498-43B3-948B-1728B52AA6E4}">
                <adec:decorative xmlns:adec="http://schemas.microsoft.com/office/drawing/2017/decorative" val="1"/>
              </a:ext>
            </a:extLst>
          </p:cNvPr>
          <p:cNvCxnSpPr>
            <a:cxnSpLocks/>
          </p:cNvCxnSpPr>
          <p:nvPr/>
        </p:nvCxnSpPr>
        <p:spPr>
          <a:xfrm flipV="1">
            <a:off x="6189176" y="1820063"/>
            <a:ext cx="493776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
        <p:nvSpPr>
          <p:cNvPr id="12" name="Text Placeholder 11" descr="An illustration of a thermometer with a blue bulb and a snowflake to represent cold temperature">
            <a:extLst>
              <a:ext uri="{FF2B5EF4-FFF2-40B4-BE49-F238E27FC236}">
                <a16:creationId xmlns:a16="http://schemas.microsoft.com/office/drawing/2014/main" id="{13BC157E-6B25-A14E-2B40-AF2E430487FD}"/>
              </a:ext>
            </a:extLst>
          </p:cNvPr>
          <p:cNvSpPr>
            <a:spLocks noGrp="1"/>
          </p:cNvSpPr>
          <p:nvPr>
            <p:ph type="body" sz="half" idx="2"/>
          </p:nvPr>
        </p:nvSpPr>
        <p:spPr>
          <a:xfrm>
            <a:off x="6189178" y="1955801"/>
            <a:ext cx="5684172" cy="4216398"/>
          </a:xfrm>
        </p:spPr>
        <p:txBody>
          <a:bodyPr/>
          <a:lstStyle/>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rPr>
              <a:t>Keep hands, head, face, neck covered</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3600" b="1" dirty="0">
                <a:solidFill>
                  <a:prstClr val="black"/>
                </a:solidFill>
              </a:rPr>
              <a:t>Dress in layers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rPr>
              <a:t>Avoid overexertion</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3600" b="1" dirty="0">
                <a:solidFill>
                  <a:prstClr val="black"/>
                </a:solidFill>
              </a:rPr>
              <a:t>Stay as dry as possible</a:t>
            </a:r>
            <a:endParaRPr lang="en-US" dirty="0"/>
          </a:p>
        </p:txBody>
      </p:sp>
      <p:pic>
        <p:nvPicPr>
          <p:cNvPr id="14" name="Content Placeholder 13" descr="An illustration of a thermometer with a blue bulb and a snowflake to represent cold temperature">
            <a:extLst>
              <a:ext uri="{FF2B5EF4-FFF2-40B4-BE49-F238E27FC236}">
                <a16:creationId xmlns:a16="http://schemas.microsoft.com/office/drawing/2014/main" id="{80845CE4-1120-EA25-07C4-3771363DF6CE}"/>
              </a:ext>
            </a:extLst>
          </p:cNvPr>
          <p:cNvPicPr>
            <a:picLocks noGrp="1" noChangeAspect="1"/>
          </p:cNvPicPr>
          <p:nvPr>
            <p:ph idx="1"/>
          </p:nvPr>
        </p:nvPicPr>
        <p:blipFill>
          <a:blip r:embed="rId4"/>
          <a:srcRect l="53036" t="10000" r="5154" b="10000"/>
          <a:stretch/>
        </p:blipFill>
        <p:spPr>
          <a:xfrm>
            <a:off x="-2" y="0"/>
            <a:ext cx="5374480" cy="6858000"/>
          </a:xfrm>
        </p:spPr>
      </p:pic>
    </p:spTree>
    <p:custDataLst>
      <p:tags r:id="rId1"/>
    </p:custDataLst>
    <p:extLst>
      <p:ext uri="{BB962C8B-B14F-4D97-AF65-F5344CB8AC3E}">
        <p14:creationId xmlns:p14="http://schemas.microsoft.com/office/powerpoint/2010/main" val="3039858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48D33D-5F1A-1116-C678-15977189449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AAA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C2E2C3DF-44FA-7BEC-0E42-F1374C563047}"/>
              </a:ext>
            </a:extLst>
          </p:cNvPr>
          <p:cNvSpPr>
            <a:spLocks noGrp="1"/>
          </p:cNvSpPr>
          <p:nvPr>
            <p:ph type="title"/>
          </p:nvPr>
        </p:nvSpPr>
        <p:spPr>
          <a:xfrm>
            <a:off x="838200" y="365125"/>
            <a:ext cx="5908964" cy="1325563"/>
          </a:xfrm>
        </p:spPr>
        <p:txBody>
          <a:bodyPr/>
          <a:lstStyle/>
          <a:p>
            <a:pPr algn="ctr"/>
            <a:r>
              <a:rPr lang="en-US" b="1" dirty="0"/>
              <a:t>Stay Aware </a:t>
            </a:r>
            <a:br>
              <a:rPr lang="en-US" b="1" dirty="0"/>
            </a:br>
            <a:r>
              <a:rPr lang="en-US" b="1" dirty="0"/>
              <a:t>and Monitor</a:t>
            </a:r>
          </a:p>
        </p:txBody>
      </p:sp>
      <p:sp>
        <p:nvSpPr>
          <p:cNvPr id="7" name="Content Placeholder 6">
            <a:extLst>
              <a:ext uri="{FF2B5EF4-FFF2-40B4-BE49-F238E27FC236}">
                <a16:creationId xmlns:a16="http://schemas.microsoft.com/office/drawing/2014/main" id="{69870AD8-9335-CAA3-9D19-B3ACD3B561DF}"/>
              </a:ext>
            </a:extLst>
          </p:cNvPr>
          <p:cNvSpPr>
            <a:spLocks noGrp="1"/>
          </p:cNvSpPr>
          <p:nvPr>
            <p:ph idx="1"/>
          </p:nvPr>
        </p:nvSpPr>
        <p:spPr>
          <a:xfrm>
            <a:off x="1413164" y="2055813"/>
            <a:ext cx="4759037" cy="4351338"/>
          </a:xfrm>
        </p:spPr>
        <p:txBody>
          <a:bodyPr/>
          <a:lstStyle/>
          <a:p>
            <a:pPr marL="457200" marR="0" lvl="0" indent="-4572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Yourself and team members</a:t>
            </a:r>
          </a:p>
          <a:p>
            <a:pPr marL="457200" marR="0" lvl="0" indent="-4572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Follow safety and </a:t>
            </a:r>
            <a:b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b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resting guidelines</a:t>
            </a:r>
          </a:p>
          <a:p>
            <a:pPr marL="457200" marR="0" lvl="0" indent="-4572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Know emergency procedures</a:t>
            </a:r>
          </a:p>
        </p:txBody>
      </p:sp>
      <p:cxnSp>
        <p:nvCxnSpPr>
          <p:cNvPr id="10" name="Straight Connector 9">
            <a:extLst>
              <a:ext uri="{FF2B5EF4-FFF2-40B4-BE49-F238E27FC236}">
                <a16:creationId xmlns:a16="http://schemas.microsoft.com/office/drawing/2014/main" id="{67E030B1-052A-6D32-7D0A-2068600A0A07}"/>
              </a:ext>
              <a:ext uri="{C183D7F6-B498-43B3-948B-1728B52AA6E4}">
                <adec:decorative xmlns:adec="http://schemas.microsoft.com/office/drawing/2017/decorative" val="1"/>
              </a:ext>
            </a:extLst>
          </p:cNvPr>
          <p:cNvCxnSpPr>
            <a:cxnSpLocks/>
          </p:cNvCxnSpPr>
          <p:nvPr/>
        </p:nvCxnSpPr>
        <p:spPr>
          <a:xfrm flipV="1">
            <a:off x="1323802" y="1845134"/>
            <a:ext cx="493776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pic>
        <p:nvPicPr>
          <p:cNvPr id="3" name="Picture 2" descr="A group of responders in full PPE gathering samples">
            <a:extLst>
              <a:ext uri="{FF2B5EF4-FFF2-40B4-BE49-F238E27FC236}">
                <a16:creationId xmlns:a16="http://schemas.microsoft.com/office/drawing/2014/main" id="{54DE10C2-B2AB-5E10-1BD5-DA97AF52B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custDataLst>
      <p:tags r:id="rId1"/>
    </p:custDataLst>
    <p:extLst>
      <p:ext uri="{BB962C8B-B14F-4D97-AF65-F5344CB8AC3E}">
        <p14:creationId xmlns:p14="http://schemas.microsoft.com/office/powerpoint/2010/main" val="2409701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234989" y="485493"/>
            <a:ext cx="4066540" cy="1179532"/>
          </a:xfrm>
        </p:spPr>
        <p:txBody>
          <a:bodyPr anchor="ctr">
            <a:normAutofit fontScale="90000"/>
          </a:bodyPr>
          <a:lstStyle/>
          <a:p>
            <a:pPr algn="ctr"/>
            <a:r>
              <a:rPr lang="en-US" sz="4000" b="1" dirty="0">
                <a:latin typeface="Verdana" panose="020B0604030504040204" pitchFamily="34" charset="0"/>
                <a:ea typeface="Verdana" panose="020B0604030504040204" pitchFamily="34" charset="0"/>
              </a:rPr>
              <a:t>Additional </a:t>
            </a:r>
            <a:br>
              <a:rPr lang="en-US" sz="4000" b="1" dirty="0">
                <a:latin typeface="Verdana" panose="020B0604030504040204" pitchFamily="34" charset="0"/>
                <a:ea typeface="Verdana" panose="020B0604030504040204" pitchFamily="34" charset="0"/>
              </a:rPr>
            </a:br>
            <a:r>
              <a:rPr lang="en-US" sz="4000" b="1" dirty="0">
                <a:latin typeface="Verdana" panose="020B0604030504040204" pitchFamily="34" charset="0"/>
                <a:ea typeface="Verdana" panose="020B0604030504040204" pitchFamily="34" charset="0"/>
              </a:rPr>
              <a:t>PPE Videos</a:t>
            </a:r>
          </a:p>
        </p:txBody>
      </p:sp>
      <p:pic>
        <p:nvPicPr>
          <p:cNvPr id="20" name="Picture 19" descr="A QR code to the Just-In-Time training resources">
            <a:extLst>
              <a:ext uri="{FF2B5EF4-FFF2-40B4-BE49-F238E27FC236}">
                <a16:creationId xmlns:a16="http://schemas.microsoft.com/office/drawing/2014/main" id="{96188C39-81A7-6899-7440-CAD587C992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34989" y="2113173"/>
            <a:ext cx="4066540" cy="4066540"/>
          </a:xfrm>
          <a:prstGeom prst="rect">
            <a:avLst/>
          </a:prstGeom>
        </p:spPr>
      </p:pic>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1" y="0"/>
            <a:ext cx="8685311" cy="6858000"/>
          </a:xfrm>
        </p:spPr>
      </p:pic>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6673" y="2253622"/>
            <a:ext cx="3474858" cy="2380122"/>
          </a:xfrm>
          <a:prstGeom prst="rect">
            <a:avLst/>
          </a:prstGeom>
        </p:spPr>
      </p:pic>
    </p:spTree>
    <p:custDataLst>
      <p:tags r:id="rId1"/>
    </p:custDataLst>
    <p:extLst>
      <p:ext uri="{BB962C8B-B14F-4D97-AF65-F5344CB8AC3E}">
        <p14:creationId xmlns:p14="http://schemas.microsoft.com/office/powerpoint/2010/main" val="76902462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6737684" y="390191"/>
            <a:ext cx="4995626" cy="547740"/>
          </a:xfrm>
        </p:spPr>
        <p:txBody>
          <a:bodyPr anchor="ctr">
            <a:normAutofit/>
          </a:bodyPr>
          <a:lstStyle/>
          <a:p>
            <a:pPr algn="ctr"/>
            <a:r>
              <a:rPr lang="en-US" b="1" dirty="0">
                <a:solidFill>
                  <a:srgbClr val="000000"/>
                </a:solidFill>
                <a:latin typeface="Verdana" panose="020B0604030504040204" pitchFamily="34" charset="0"/>
              </a:rPr>
              <a:t>Acknowledgements</a:t>
            </a:r>
            <a:endParaRPr lang="en-US" b="1" dirty="0">
              <a:solidFill>
                <a:prstClr val="black"/>
              </a:solidFill>
              <a:latin typeface="Microsoft Sans Serif" panose="020B0604020202020204" pitchFamily="34" charset="0"/>
            </a:endParaRPr>
          </a:p>
        </p:txBody>
      </p:sp>
      <p:sp>
        <p:nvSpPr>
          <p:cNvPr id="3" name="TextBox 2">
            <a:extLst>
              <a:ext uri="{FF2B5EF4-FFF2-40B4-BE49-F238E27FC236}">
                <a16:creationId xmlns:a16="http://schemas.microsoft.com/office/drawing/2014/main" id="{9F75E4EC-0802-AF02-8330-FE91FD313436}"/>
              </a:ext>
            </a:extLst>
          </p:cNvPr>
          <p:cNvSpPr txBox="1"/>
          <p:nvPr/>
        </p:nvSpPr>
        <p:spPr>
          <a:xfrm>
            <a:off x="7010400" y="1165651"/>
            <a:ext cx="4722910" cy="50475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Development of this material was made possible through a grant provided to </a:t>
            </a:r>
            <a:b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br>
            <a: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the Center for Food Security and Public Health at Iowa State University, College of Veterinary Medicine from </a:t>
            </a:r>
            <a:b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br>
            <a: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the U.S. Department of Agriculture (USDA) Animal and Plant Health Inspection Service through the National Animal Disease Preparedness and Response Program (NADPRP)</a:t>
            </a:r>
            <a:endParaRPr kumimoji="0" lang="en-US" sz="23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6673" y="2253622"/>
            <a:ext cx="3474858" cy="2380122"/>
          </a:xfrm>
          <a:prstGeom prst="rect">
            <a:avLst/>
          </a:prstGeom>
        </p:spPr>
      </p:pic>
    </p:spTree>
    <p:custDataLst>
      <p:tags r:id="rId1"/>
    </p:custDataLst>
    <p:extLst>
      <p:ext uri="{BB962C8B-B14F-4D97-AF65-F5344CB8AC3E}">
        <p14:creationId xmlns:p14="http://schemas.microsoft.com/office/powerpoint/2010/main" val="5662552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CB0878-CC45-77E8-0D79-20AB6D3FACA1}"/>
              </a:ext>
            </a:extLst>
          </p:cNvPr>
          <p:cNvSpPr>
            <a:spLocks noGrp="1"/>
          </p:cNvSpPr>
          <p:nvPr>
            <p:ph type="title"/>
          </p:nvPr>
        </p:nvSpPr>
        <p:spPr>
          <a:xfrm>
            <a:off x="0" y="422560"/>
            <a:ext cx="12192000" cy="1017270"/>
          </a:xfrm>
        </p:spPr>
        <p:txBody>
          <a:bodyPr anchor="ctr">
            <a:noAutofit/>
          </a:bodyPr>
          <a:lstStyle/>
          <a:p>
            <a:pPr algn="ctr"/>
            <a:r>
              <a:rPr lang="en-US" sz="4400" b="1" dirty="0"/>
              <a:t>PPE Safety</a:t>
            </a:r>
          </a:p>
        </p:txBody>
      </p:sp>
      <p:sp>
        <p:nvSpPr>
          <p:cNvPr id="7" name="Content Placeholder 6">
            <a:extLst>
              <a:ext uri="{FF2B5EF4-FFF2-40B4-BE49-F238E27FC236}">
                <a16:creationId xmlns:a16="http://schemas.microsoft.com/office/drawing/2014/main" id="{B08C64E6-BC97-F1F9-43A3-0CA4A621BB78}"/>
              </a:ext>
            </a:extLst>
          </p:cNvPr>
          <p:cNvSpPr>
            <a:spLocks noGrp="1"/>
          </p:cNvSpPr>
          <p:nvPr>
            <p:ph type="body" sz="half" idx="2"/>
          </p:nvPr>
        </p:nvSpPr>
        <p:spPr>
          <a:xfrm>
            <a:off x="748148" y="2225157"/>
            <a:ext cx="4575808" cy="1280160"/>
          </a:xfrm>
          <a:prstGeom prst="roundRect">
            <a:avLst/>
          </a:prstGeom>
          <a:solidFill>
            <a:schemeClr val="accent3"/>
          </a:solidFill>
        </p:spPr>
        <p:txBody>
          <a:bodyPr vert="horz" lIns="0" tIns="0" rIns="0" bIns="0" rtlCol="0" anchor="ctr">
            <a:noAutofit/>
          </a:bodyPr>
          <a:lstStyle/>
          <a:p>
            <a:pPr algn="ctr">
              <a:spcBef>
                <a:spcPts val="0"/>
              </a:spcBef>
              <a:spcAft>
                <a:spcPts val="600"/>
              </a:spcAft>
              <a:buSzPct val="95000"/>
            </a:pPr>
            <a:r>
              <a:rPr lang="en-US" sz="3600" b="1" dirty="0"/>
              <a:t>Physical</a:t>
            </a:r>
          </a:p>
        </p:txBody>
      </p:sp>
      <p:sp>
        <p:nvSpPr>
          <p:cNvPr id="4" name="Text Placeholder 2">
            <a:extLst>
              <a:ext uri="{FF2B5EF4-FFF2-40B4-BE49-F238E27FC236}">
                <a16:creationId xmlns:a16="http://schemas.microsoft.com/office/drawing/2014/main" id="{1554B1A1-898B-B375-47D7-47EF2C67A54C}"/>
              </a:ext>
            </a:extLst>
          </p:cNvPr>
          <p:cNvSpPr txBox="1">
            <a:spLocks/>
          </p:cNvSpPr>
          <p:nvPr/>
        </p:nvSpPr>
        <p:spPr>
          <a:xfrm>
            <a:off x="6868044" y="2225157"/>
            <a:ext cx="4575808" cy="1280160"/>
          </a:xfrm>
          <a:prstGeom prst="roundRect">
            <a:avLst/>
          </a:prstGeom>
          <a:solidFill>
            <a:schemeClr val="accent3"/>
          </a:solidFill>
        </p:spPr>
        <p:txBody>
          <a:bodyPr vert="horz" lIns="0" tIns="0" rIns="0" bIns="0" rtlCol="0" anchor="ctr">
            <a:noAutofit/>
          </a:bodyPr>
          <a:lstStyle>
            <a:lvl1pPr indent="0" algn="ctr">
              <a:lnSpc>
                <a:spcPct val="110000"/>
              </a:lnSpc>
              <a:spcBef>
                <a:spcPts val="0"/>
              </a:spcBef>
              <a:spcAft>
                <a:spcPts val="600"/>
              </a:spcAft>
              <a:buSzPct val="95000"/>
              <a:buFont typeface="Arial" panose="020B0604020202020204" pitchFamily="34" charset="0"/>
              <a:buNone/>
              <a:defRPr sz="3600">
                <a:latin typeface="Verdana" panose="020B0604030504040204" pitchFamily="34" charset="0"/>
                <a:ea typeface="Verdana" panose="020B0604030504040204" pitchFamily="34" charset="0"/>
              </a:defRPr>
            </a:lvl1pPr>
            <a:lvl2pPr indent="0">
              <a:lnSpc>
                <a:spcPct val="110000"/>
              </a:lnSpc>
              <a:spcBef>
                <a:spcPts val="500"/>
              </a:spcBef>
              <a:buFont typeface="Arial" panose="020B0604020202020204" pitchFamily="34" charset="0"/>
              <a:buNone/>
              <a:defRPr sz="1400">
                <a:latin typeface="Verdana" panose="020B0604030504040204" pitchFamily="34" charset="0"/>
                <a:ea typeface="Verdana" panose="020B0604030504040204" pitchFamily="34" charset="0"/>
              </a:defRPr>
            </a:lvl2pPr>
            <a:lvl3pPr indent="0">
              <a:lnSpc>
                <a:spcPct val="110000"/>
              </a:lnSpc>
              <a:spcBef>
                <a:spcPts val="500"/>
              </a:spcBef>
              <a:buFont typeface="Arial" panose="020B0604020202020204" pitchFamily="34" charset="0"/>
              <a:buNone/>
              <a:defRPr sz="1200">
                <a:latin typeface="Verdana" panose="020B0604030504040204" pitchFamily="34" charset="0"/>
                <a:ea typeface="Verdana" panose="020B0604030504040204" pitchFamily="34" charset="0"/>
              </a:defRPr>
            </a:lvl3pPr>
            <a:lvl4pPr indent="0">
              <a:lnSpc>
                <a:spcPct val="110000"/>
              </a:lnSpc>
              <a:spcBef>
                <a:spcPts val="500"/>
              </a:spcBef>
              <a:buFont typeface="Arial" panose="020B0604020202020204" pitchFamily="34" charset="0"/>
              <a:buNone/>
              <a:defRPr sz="1000">
                <a:latin typeface="Verdana" panose="020B0604030504040204" pitchFamily="34" charset="0"/>
                <a:ea typeface="Verdana" panose="020B0604030504040204" pitchFamily="34" charset="0"/>
              </a:defRPr>
            </a:lvl4pPr>
            <a:lvl5pPr indent="0">
              <a:lnSpc>
                <a:spcPct val="110000"/>
              </a:lnSpc>
              <a:spcBef>
                <a:spcPts val="500"/>
              </a:spcBef>
              <a:buFont typeface="Arial" panose="020B0604020202020204" pitchFamily="34" charset="0"/>
              <a:buNone/>
              <a:defRPr sz="1000">
                <a:latin typeface="Verdana" panose="020B0604030504040204" pitchFamily="34" charset="0"/>
                <a:ea typeface="Verdana" panose="020B060403050404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n-US" b="1" dirty="0"/>
              <a:t>Psychological</a:t>
            </a:r>
          </a:p>
        </p:txBody>
      </p:sp>
      <p:sp>
        <p:nvSpPr>
          <p:cNvPr id="2" name="Text Placeholder 1">
            <a:extLst>
              <a:ext uri="{FF2B5EF4-FFF2-40B4-BE49-F238E27FC236}">
                <a16:creationId xmlns:a16="http://schemas.microsoft.com/office/drawing/2014/main" id="{B81B0159-FDD4-6B34-0F55-39AD887F944D}"/>
              </a:ext>
            </a:extLst>
          </p:cNvPr>
          <p:cNvSpPr>
            <a:spLocks noGrp="1"/>
          </p:cNvSpPr>
          <p:nvPr>
            <p:ph type="body" sz="half" idx="13"/>
          </p:nvPr>
        </p:nvSpPr>
        <p:spPr>
          <a:xfrm>
            <a:off x="748148" y="4454987"/>
            <a:ext cx="4575808" cy="1280160"/>
          </a:xfrm>
          <a:prstGeom prst="roundRect">
            <a:avLst/>
          </a:prstGeom>
          <a:solidFill>
            <a:schemeClr val="accent3"/>
          </a:solidFill>
        </p:spPr>
        <p:txBody>
          <a:bodyPr vert="horz" lIns="0" tIns="0" rIns="0" bIns="0" rtlCol="0" anchor="ctr">
            <a:noAutofit/>
          </a:bodyPr>
          <a:lstStyle/>
          <a:p>
            <a:pPr algn="ctr">
              <a:spcBef>
                <a:spcPts val="0"/>
              </a:spcBef>
              <a:spcAft>
                <a:spcPts val="600"/>
              </a:spcAft>
              <a:buSzPct val="95000"/>
            </a:pPr>
            <a:r>
              <a:rPr lang="en-US" sz="3600" b="1" dirty="0"/>
              <a:t>Biological</a:t>
            </a:r>
          </a:p>
        </p:txBody>
      </p:sp>
      <p:sp>
        <p:nvSpPr>
          <p:cNvPr id="3" name="Text Placeholder 2">
            <a:extLst>
              <a:ext uri="{FF2B5EF4-FFF2-40B4-BE49-F238E27FC236}">
                <a16:creationId xmlns:a16="http://schemas.microsoft.com/office/drawing/2014/main" id="{8629F426-F166-C84A-592B-E8D7DAF28365}"/>
              </a:ext>
            </a:extLst>
          </p:cNvPr>
          <p:cNvSpPr>
            <a:spLocks noGrp="1"/>
          </p:cNvSpPr>
          <p:nvPr>
            <p:ph type="body" sz="half" idx="14"/>
          </p:nvPr>
        </p:nvSpPr>
        <p:spPr>
          <a:xfrm>
            <a:off x="6868044" y="4454987"/>
            <a:ext cx="4575808" cy="1280160"/>
          </a:xfrm>
          <a:prstGeom prst="roundRect">
            <a:avLst/>
          </a:prstGeom>
          <a:solidFill>
            <a:schemeClr val="accent3"/>
          </a:solidFill>
        </p:spPr>
        <p:txBody>
          <a:bodyPr vert="horz" lIns="0" tIns="0" rIns="0" bIns="0" rtlCol="0" anchor="ctr">
            <a:noAutofit/>
          </a:bodyPr>
          <a:lstStyle/>
          <a:p>
            <a:pPr algn="ctr">
              <a:spcBef>
                <a:spcPts val="0"/>
              </a:spcBef>
              <a:spcAft>
                <a:spcPts val="600"/>
              </a:spcAft>
              <a:buSzPct val="95000"/>
            </a:pPr>
            <a:r>
              <a:rPr lang="en-US" sz="3600" b="1" dirty="0"/>
              <a:t>Environmental</a:t>
            </a:r>
          </a:p>
        </p:txBody>
      </p:sp>
    </p:spTree>
    <p:custDataLst>
      <p:tags r:id="rId1"/>
    </p:custDataLst>
    <p:extLst>
      <p:ext uri="{BB962C8B-B14F-4D97-AF65-F5344CB8AC3E}">
        <p14:creationId xmlns:p14="http://schemas.microsoft.com/office/powerpoint/2010/main" val="3181231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2A58A0C-6839-B52E-551A-C99C8F579202}"/>
              </a:ext>
            </a:extLst>
          </p:cNvPr>
          <p:cNvSpPr>
            <a:spLocks noGrp="1"/>
          </p:cNvSpPr>
          <p:nvPr>
            <p:ph type="title"/>
          </p:nvPr>
        </p:nvSpPr>
        <p:spPr/>
        <p:txBody>
          <a:bodyPr anchor="ctr"/>
          <a:lstStyle/>
          <a:p>
            <a:pPr algn="ctr"/>
            <a:r>
              <a:rPr lang="en-US" b="1" dirty="0"/>
              <a:t>Physical Challenges</a:t>
            </a:r>
          </a:p>
        </p:txBody>
      </p:sp>
    </p:spTree>
    <p:custDataLst>
      <p:tags r:id="rId1"/>
    </p:custDataLst>
    <p:extLst>
      <p:ext uri="{BB962C8B-B14F-4D97-AF65-F5344CB8AC3E}">
        <p14:creationId xmlns:p14="http://schemas.microsoft.com/office/powerpoint/2010/main" val="1159532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3639-3659-A387-CCC0-6A23E050EBCB}"/>
              </a:ext>
            </a:extLst>
          </p:cNvPr>
          <p:cNvSpPr>
            <a:spLocks noGrp="1"/>
          </p:cNvSpPr>
          <p:nvPr>
            <p:ph type="title"/>
          </p:nvPr>
        </p:nvSpPr>
        <p:spPr>
          <a:xfrm>
            <a:off x="605790" y="685800"/>
            <a:ext cx="4114799" cy="1017270"/>
          </a:xfrm>
        </p:spPr>
        <p:txBody>
          <a:bodyPr anchor="ctr"/>
          <a:lstStyle/>
          <a:p>
            <a:r>
              <a:rPr lang="en-US" sz="5400" dirty="0"/>
              <a:t>PPE will:</a:t>
            </a:r>
          </a:p>
        </p:txBody>
      </p:sp>
      <p:sp>
        <p:nvSpPr>
          <p:cNvPr id="14" name="Text Placeholder 13">
            <a:extLst>
              <a:ext uri="{FF2B5EF4-FFF2-40B4-BE49-F238E27FC236}">
                <a16:creationId xmlns:a16="http://schemas.microsoft.com/office/drawing/2014/main" id="{22BD4F00-C5F0-1BFF-FD78-E46062B61528}"/>
              </a:ext>
            </a:extLst>
          </p:cNvPr>
          <p:cNvSpPr>
            <a:spLocks noGrp="1"/>
          </p:cNvSpPr>
          <p:nvPr>
            <p:ph type="body" sz="half" idx="2"/>
          </p:nvPr>
        </p:nvSpPr>
        <p:spPr>
          <a:xfrm>
            <a:off x="605790" y="1964083"/>
            <a:ext cx="4114797" cy="4208116"/>
          </a:xfrm>
        </p:spPr>
        <p:txBody>
          <a:bodyPr>
            <a:normAutofit/>
          </a:bodyPr>
          <a:lstStyle/>
          <a:p>
            <a:pPr marL="457200" indent="-457200">
              <a:spcAft>
                <a:spcPts val="1200"/>
              </a:spcAft>
              <a:buFont typeface="Arial" panose="020B0604020202020204" pitchFamily="34" charset="0"/>
              <a:buChar char="•"/>
            </a:pPr>
            <a:r>
              <a:rPr lang="en-US" sz="3600" b="1" dirty="0"/>
              <a:t>Restrict movement</a:t>
            </a:r>
          </a:p>
          <a:p>
            <a:pPr marL="457200" indent="-457200">
              <a:spcAft>
                <a:spcPts val="1200"/>
              </a:spcAft>
              <a:buFont typeface="Arial" panose="020B0604020202020204" pitchFamily="34" charset="0"/>
              <a:buChar char="•"/>
            </a:pPr>
            <a:r>
              <a:rPr lang="en-US" sz="3600" b="1" dirty="0"/>
              <a:t>Limit mobility</a:t>
            </a:r>
          </a:p>
          <a:p>
            <a:pPr marL="457200" indent="-457200">
              <a:spcAft>
                <a:spcPts val="1200"/>
              </a:spcAft>
              <a:buFont typeface="Arial" panose="020B0604020202020204" pitchFamily="34" charset="0"/>
              <a:buChar char="•"/>
            </a:pPr>
            <a:r>
              <a:rPr lang="en-US" sz="3600" b="1" dirty="0"/>
              <a:t>Add weight and bulk</a:t>
            </a:r>
          </a:p>
        </p:txBody>
      </p:sp>
      <p:pic>
        <p:nvPicPr>
          <p:cNvPr id="16" name="Content Placeholder 15" descr="Two responders in a pen with a black and white cow">
            <a:extLst>
              <a:ext uri="{FF2B5EF4-FFF2-40B4-BE49-F238E27FC236}">
                <a16:creationId xmlns:a16="http://schemas.microsoft.com/office/drawing/2014/main" id="{2C038C7C-7750-220F-A7CE-811B5CB89051}"/>
              </a:ext>
            </a:extLst>
          </p:cNvPr>
          <p:cNvPicPr>
            <a:picLocks noGrp="1" noChangeAspect="1"/>
          </p:cNvPicPr>
          <p:nvPr>
            <p:ph idx="1"/>
          </p:nvPr>
        </p:nvPicPr>
        <p:blipFill>
          <a:blip r:embed="rId4" cstate="print">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a:ext>
            </a:extLst>
          </a:blip>
          <a:srcRect/>
          <a:stretch/>
        </p:blipFill>
        <p:spPr>
          <a:xfrm>
            <a:off x="5060390" y="1138393"/>
            <a:ext cx="6414620" cy="4581213"/>
          </a:xfrm>
        </p:spPr>
      </p:pic>
      <p:cxnSp>
        <p:nvCxnSpPr>
          <p:cNvPr id="17" name="Straight Connector 16">
            <a:extLst>
              <a:ext uri="{FF2B5EF4-FFF2-40B4-BE49-F238E27FC236}">
                <a16:creationId xmlns:a16="http://schemas.microsoft.com/office/drawing/2014/main" id="{412508C1-86C4-FD62-98E6-F486AD3E5FAC}"/>
              </a:ext>
              <a:ext uri="{C183D7F6-B498-43B3-948B-1728B52AA6E4}">
                <adec:decorative xmlns:adec="http://schemas.microsoft.com/office/drawing/2017/decorative" val="1"/>
              </a:ext>
            </a:extLst>
          </p:cNvPr>
          <p:cNvCxnSpPr>
            <a:cxnSpLocks/>
          </p:cNvCxnSpPr>
          <p:nvPr/>
        </p:nvCxnSpPr>
        <p:spPr>
          <a:xfrm flipV="1">
            <a:off x="605790" y="1703070"/>
            <a:ext cx="374904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7077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A7606-CA73-1743-8D72-3B08CA0A84D9}"/>
              </a:ext>
            </a:extLst>
          </p:cNvPr>
          <p:cNvSpPr>
            <a:spLocks noGrp="1"/>
          </p:cNvSpPr>
          <p:nvPr>
            <p:ph type="title"/>
          </p:nvPr>
        </p:nvSpPr>
        <p:spPr>
          <a:xfrm>
            <a:off x="979865" y="1004457"/>
            <a:ext cx="4114799" cy="1017270"/>
          </a:xfrm>
        </p:spPr>
        <p:txBody>
          <a:bodyPr anchor="ctr"/>
          <a:lstStyle/>
          <a:p>
            <a:r>
              <a:rPr lang="en-US" sz="4800" dirty="0"/>
              <a:t>Reduce</a:t>
            </a:r>
            <a:br>
              <a:rPr lang="en-US" sz="4800" dirty="0"/>
            </a:br>
            <a:r>
              <a:rPr lang="en-US" sz="4800" dirty="0"/>
              <a:t>Dexterity</a:t>
            </a:r>
          </a:p>
        </p:txBody>
      </p:sp>
      <p:sp>
        <p:nvSpPr>
          <p:cNvPr id="4" name="Text Placeholder 3">
            <a:extLst>
              <a:ext uri="{FF2B5EF4-FFF2-40B4-BE49-F238E27FC236}">
                <a16:creationId xmlns:a16="http://schemas.microsoft.com/office/drawing/2014/main" id="{3C3F1279-E617-D4A5-A42B-4F14F1166BA5}"/>
              </a:ext>
            </a:extLst>
          </p:cNvPr>
          <p:cNvSpPr>
            <a:spLocks noGrp="1"/>
          </p:cNvSpPr>
          <p:nvPr>
            <p:ph type="body" sz="half" idx="2"/>
          </p:nvPr>
        </p:nvSpPr>
        <p:spPr>
          <a:xfrm>
            <a:off x="979865" y="2721787"/>
            <a:ext cx="3726873" cy="2560870"/>
          </a:xfrm>
        </p:spPr>
        <p:txBody>
          <a:bodyPr/>
          <a:lstStyle/>
          <a:p>
            <a:pPr marL="457200" marR="0" lvl="0" indent="-457200" algn="l" defTabSz="914400" rtl="0" eaLnBrk="1" fontAlgn="auto" latinLnBrk="0" hangingPunct="1">
              <a:lnSpc>
                <a:spcPct val="110000"/>
              </a:lnSpc>
              <a:spcBef>
                <a:spcPts val="1000"/>
              </a:spcBef>
              <a:spcAft>
                <a:spcPts val="12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Less ability to grip or handle items</a:t>
            </a:r>
          </a:p>
        </p:txBody>
      </p:sp>
      <p:cxnSp>
        <p:nvCxnSpPr>
          <p:cNvPr id="7" name="Straight Connector 6">
            <a:extLst>
              <a:ext uri="{FF2B5EF4-FFF2-40B4-BE49-F238E27FC236}">
                <a16:creationId xmlns:a16="http://schemas.microsoft.com/office/drawing/2014/main" id="{D35A0903-3AF3-89B3-5E7D-1516536699CC}"/>
              </a:ext>
              <a:ext uri="{C183D7F6-B498-43B3-948B-1728B52AA6E4}">
                <adec:decorative xmlns:adec="http://schemas.microsoft.com/office/drawing/2017/decorative" val="1"/>
              </a:ext>
            </a:extLst>
          </p:cNvPr>
          <p:cNvCxnSpPr>
            <a:cxnSpLocks/>
          </p:cNvCxnSpPr>
          <p:nvPr/>
        </p:nvCxnSpPr>
        <p:spPr>
          <a:xfrm flipV="1">
            <a:off x="979865" y="2409657"/>
            <a:ext cx="365760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 responder in Level C PPE holding a chicken">
            <a:extLst>
              <a:ext uri="{FF2B5EF4-FFF2-40B4-BE49-F238E27FC236}">
                <a16:creationId xmlns:a16="http://schemas.microsoft.com/office/drawing/2014/main" id="{782ED742-65F2-F3AE-F4C1-BB2AEAC78671}"/>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rcRect/>
          <a:stretch/>
        </p:blipFill>
        <p:spPr>
          <a:xfrm>
            <a:off x="6650182" y="481764"/>
            <a:ext cx="4862947" cy="5894472"/>
          </a:xfrm>
        </p:spPr>
      </p:pic>
    </p:spTree>
    <p:custDataLst>
      <p:tags r:id="rId1"/>
    </p:custDataLst>
    <p:extLst>
      <p:ext uri="{BB962C8B-B14F-4D97-AF65-F5344CB8AC3E}">
        <p14:creationId xmlns:p14="http://schemas.microsoft.com/office/powerpoint/2010/main" val="1928680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010C-BF27-EF8D-128F-5B2B18BEF874}"/>
              </a:ext>
            </a:extLst>
          </p:cNvPr>
          <p:cNvSpPr>
            <a:spLocks noGrp="1"/>
          </p:cNvSpPr>
          <p:nvPr>
            <p:ph type="title"/>
          </p:nvPr>
        </p:nvSpPr>
        <p:spPr>
          <a:xfrm>
            <a:off x="978408" y="685800"/>
            <a:ext cx="5864283" cy="1017270"/>
          </a:xfrm>
        </p:spPr>
        <p:txBody>
          <a:bodyPr anchor="ctr"/>
          <a:lstStyle/>
          <a:p>
            <a:r>
              <a:rPr lang="en-US" sz="4800" dirty="0"/>
              <a:t>Limit Senses</a:t>
            </a:r>
          </a:p>
        </p:txBody>
      </p:sp>
      <p:sp>
        <p:nvSpPr>
          <p:cNvPr id="4" name="Text Placeholder 3">
            <a:extLst>
              <a:ext uri="{FF2B5EF4-FFF2-40B4-BE49-F238E27FC236}">
                <a16:creationId xmlns:a16="http://schemas.microsoft.com/office/drawing/2014/main" id="{F1E47835-EDD9-D6D3-E9BB-B8EC779967BC}"/>
              </a:ext>
            </a:extLst>
          </p:cNvPr>
          <p:cNvSpPr>
            <a:spLocks noGrp="1"/>
          </p:cNvSpPr>
          <p:nvPr>
            <p:ph type="body" sz="half" idx="2"/>
          </p:nvPr>
        </p:nvSpPr>
        <p:spPr>
          <a:xfrm>
            <a:off x="978408" y="2065361"/>
            <a:ext cx="5240826" cy="712470"/>
          </a:xfrm>
        </p:spPr>
        <p:txBody>
          <a:bodyPr/>
          <a:lstStyle/>
          <a:p>
            <a:pPr marL="457200" marR="0" lvl="0" indent="-457200" algn="l" defTabSz="914400" rtl="0" eaLnBrk="1" fontAlgn="auto" latinLnBrk="0" hangingPunct="1">
              <a:lnSpc>
                <a:spcPct val="110000"/>
              </a:lnSpc>
              <a:spcBef>
                <a:spcPts val="1000"/>
              </a:spcBef>
              <a:spcAft>
                <a:spcPts val="12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Hearing</a:t>
            </a:r>
          </a:p>
        </p:txBody>
      </p:sp>
      <p:sp>
        <p:nvSpPr>
          <p:cNvPr id="7" name="Text Placeholder 3">
            <a:extLst>
              <a:ext uri="{FF2B5EF4-FFF2-40B4-BE49-F238E27FC236}">
                <a16:creationId xmlns:a16="http://schemas.microsoft.com/office/drawing/2014/main" id="{3D8D4FA5-85D3-32C7-09EE-C89D3EAC5822}"/>
              </a:ext>
            </a:extLst>
          </p:cNvPr>
          <p:cNvSpPr txBox="1">
            <a:spLocks/>
          </p:cNvSpPr>
          <p:nvPr/>
        </p:nvSpPr>
        <p:spPr>
          <a:xfrm>
            <a:off x="978408" y="3367688"/>
            <a:ext cx="5240826" cy="712470"/>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spcAft>
                <a:spcPts val="1200"/>
              </a:spcAft>
              <a:buFont typeface="Arial" panose="020B0604020202020204" pitchFamily="34" charset="0"/>
              <a:buChar char="•"/>
              <a:defRPr/>
            </a:pPr>
            <a:r>
              <a:rPr lang="en-US" sz="3600" b="1" dirty="0">
                <a:solidFill>
                  <a:prstClr val="black"/>
                </a:solidFill>
              </a:rPr>
              <a:t>Vision</a:t>
            </a:r>
          </a:p>
        </p:txBody>
      </p:sp>
      <p:sp>
        <p:nvSpPr>
          <p:cNvPr id="8" name="Text Placeholder 3">
            <a:extLst>
              <a:ext uri="{FF2B5EF4-FFF2-40B4-BE49-F238E27FC236}">
                <a16:creationId xmlns:a16="http://schemas.microsoft.com/office/drawing/2014/main" id="{62C85E14-C4D6-EA74-5871-86BB9AA8A458}"/>
              </a:ext>
            </a:extLst>
          </p:cNvPr>
          <p:cNvSpPr txBox="1">
            <a:spLocks/>
          </p:cNvSpPr>
          <p:nvPr/>
        </p:nvSpPr>
        <p:spPr>
          <a:xfrm>
            <a:off x="978408" y="4670015"/>
            <a:ext cx="5240826" cy="712470"/>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spcAft>
                <a:spcPts val="1200"/>
              </a:spcAft>
              <a:buFont typeface="Arial" panose="020B0604020202020204" pitchFamily="34" charset="0"/>
              <a:buChar char="•"/>
              <a:defRPr/>
            </a:pPr>
            <a:r>
              <a:rPr lang="en-US" sz="3600" b="1" dirty="0">
                <a:solidFill>
                  <a:prstClr val="black"/>
                </a:solidFill>
              </a:rPr>
              <a:t>Communication</a:t>
            </a:r>
          </a:p>
        </p:txBody>
      </p:sp>
      <p:cxnSp>
        <p:nvCxnSpPr>
          <p:cNvPr id="9" name="Straight Connector 8">
            <a:extLst>
              <a:ext uri="{FF2B5EF4-FFF2-40B4-BE49-F238E27FC236}">
                <a16:creationId xmlns:a16="http://schemas.microsoft.com/office/drawing/2014/main" id="{6B3CEDC0-6326-0134-08F6-EF4B3BC642BE}"/>
              </a:ext>
              <a:ext uri="{C183D7F6-B498-43B3-948B-1728B52AA6E4}">
                <adec:decorative xmlns:adec="http://schemas.microsoft.com/office/drawing/2017/decorative" val="1"/>
              </a:ext>
            </a:extLst>
          </p:cNvPr>
          <p:cNvCxnSpPr>
            <a:cxnSpLocks/>
          </p:cNvCxnSpPr>
          <p:nvPr/>
        </p:nvCxnSpPr>
        <p:spPr>
          <a:xfrm flipV="1">
            <a:off x="978408" y="1730780"/>
            <a:ext cx="466344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pic>
        <p:nvPicPr>
          <p:cNvPr id="5" name="Picture 4" descr="A group of responders performing a necropsy in full PPE">
            <a:extLst>
              <a:ext uri="{FF2B5EF4-FFF2-40B4-BE49-F238E27FC236}">
                <a16:creationId xmlns:a16="http://schemas.microsoft.com/office/drawing/2014/main" id="{4EEEDCFD-D413-610D-FA2D-113EBDFE17DA}"/>
              </a:ext>
            </a:extLst>
          </p:cNvPr>
          <p:cNvPicPr>
            <a:picLocks noChangeAspect="1"/>
          </p:cNvPicPr>
          <p:nvPr/>
        </p:nvPicPr>
        <p:blipFill>
          <a:blip r:embed="rId4">
            <a:extLst>
              <a:ext uri="{28A0092B-C50C-407E-A947-70E740481C1C}">
                <a14:useLocalDpi xmlns:a14="http://schemas.microsoft.com/office/drawing/2010/main" val="0"/>
              </a:ext>
            </a:extLst>
          </a:blip>
          <a:srcRect l="18333" r="17534"/>
          <a:stretch/>
        </p:blipFill>
        <p:spPr>
          <a:xfrm>
            <a:off x="6327717" y="-3191"/>
            <a:ext cx="5864283" cy="6858000"/>
          </a:xfrm>
          <a:prstGeom prst="rect">
            <a:avLst/>
          </a:prstGeom>
        </p:spPr>
      </p:pic>
    </p:spTree>
    <p:custDataLst>
      <p:tags r:id="rId1"/>
    </p:custDataLst>
    <p:extLst>
      <p:ext uri="{BB962C8B-B14F-4D97-AF65-F5344CB8AC3E}">
        <p14:creationId xmlns:p14="http://schemas.microsoft.com/office/powerpoint/2010/main" val="1320744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544B8-74E8-8B75-4DEC-ACC6D46BC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4A656F-7F9A-E93E-CAB3-BC1982C89DF3}"/>
              </a:ext>
            </a:extLst>
          </p:cNvPr>
          <p:cNvSpPr>
            <a:spLocks noGrp="1"/>
          </p:cNvSpPr>
          <p:nvPr>
            <p:ph type="title"/>
          </p:nvPr>
        </p:nvSpPr>
        <p:spPr>
          <a:xfrm>
            <a:off x="978408" y="554948"/>
            <a:ext cx="5810319" cy="1017270"/>
          </a:xfrm>
        </p:spPr>
        <p:txBody>
          <a:bodyPr anchor="ctr"/>
          <a:lstStyle/>
          <a:p>
            <a:r>
              <a:rPr lang="en-US" sz="4800" dirty="0"/>
              <a:t>Skin Allergies</a:t>
            </a:r>
          </a:p>
        </p:txBody>
      </p:sp>
      <p:cxnSp>
        <p:nvCxnSpPr>
          <p:cNvPr id="7" name="Straight Connector 6">
            <a:extLst>
              <a:ext uri="{FF2B5EF4-FFF2-40B4-BE49-F238E27FC236}">
                <a16:creationId xmlns:a16="http://schemas.microsoft.com/office/drawing/2014/main" id="{C4FA7EF3-CF3D-0910-FBBC-A29393B7C61F}"/>
              </a:ext>
              <a:ext uri="{C183D7F6-B498-43B3-948B-1728B52AA6E4}">
                <adec:decorative xmlns:adec="http://schemas.microsoft.com/office/drawing/2017/decorative" val="1"/>
              </a:ext>
            </a:extLst>
          </p:cNvPr>
          <p:cNvCxnSpPr>
            <a:cxnSpLocks/>
          </p:cNvCxnSpPr>
          <p:nvPr/>
        </p:nvCxnSpPr>
        <p:spPr>
          <a:xfrm flipV="1">
            <a:off x="978408" y="1748997"/>
            <a:ext cx="320040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close-up of a hand with reddened areas due to a skin allergy reaction">
            <a:extLst>
              <a:ext uri="{FF2B5EF4-FFF2-40B4-BE49-F238E27FC236}">
                <a16:creationId xmlns:a16="http://schemas.microsoft.com/office/drawing/2014/main" id="{4B91DF93-7475-0D54-03E7-0113317459C5}"/>
              </a:ext>
            </a:extLst>
          </p:cNvPr>
          <p:cNvPicPr>
            <a:picLocks noGrp="1" noChangeAspect="1"/>
          </p:cNvPicPr>
          <p:nvPr>
            <p:ph idx="1"/>
          </p:nvPr>
        </p:nvPicPr>
        <p:blipFill>
          <a:blip r:embed="rId4"/>
          <a:srcRect t="4247" b="412"/>
          <a:stretch/>
        </p:blipFill>
        <p:spPr>
          <a:xfrm>
            <a:off x="2001331" y="1963264"/>
            <a:ext cx="8189338" cy="4375872"/>
          </a:xfrm>
        </p:spPr>
      </p:pic>
    </p:spTree>
    <p:custDataLst>
      <p:tags r:id="rId1"/>
    </p:custDataLst>
    <p:extLst>
      <p:ext uri="{BB962C8B-B14F-4D97-AF65-F5344CB8AC3E}">
        <p14:creationId xmlns:p14="http://schemas.microsoft.com/office/powerpoint/2010/main" val="4009411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903BFA-2699-5B47-DEB2-DD0E2F5550C7}"/>
              </a:ext>
            </a:extLst>
          </p:cNvPr>
          <p:cNvSpPr>
            <a:spLocks noGrp="1"/>
          </p:cNvSpPr>
          <p:nvPr>
            <p:ph type="title"/>
          </p:nvPr>
        </p:nvSpPr>
        <p:spPr>
          <a:xfrm>
            <a:off x="839788" y="365125"/>
            <a:ext cx="10515600" cy="823913"/>
          </a:xfrm>
        </p:spPr>
        <p:txBody>
          <a:bodyPr/>
          <a:lstStyle/>
          <a:p>
            <a:pPr algn="ctr"/>
            <a:r>
              <a:rPr lang="en-US" b="1" dirty="0"/>
              <a:t>Precautions</a:t>
            </a:r>
          </a:p>
        </p:txBody>
      </p:sp>
      <p:sp>
        <p:nvSpPr>
          <p:cNvPr id="6" name="Text Placeholder 5">
            <a:extLst>
              <a:ext uri="{FF2B5EF4-FFF2-40B4-BE49-F238E27FC236}">
                <a16:creationId xmlns:a16="http://schemas.microsoft.com/office/drawing/2014/main" id="{B39D64C6-7B32-81AC-43F9-71D5B199E881}"/>
              </a:ext>
            </a:extLst>
          </p:cNvPr>
          <p:cNvSpPr>
            <a:spLocks noGrp="1"/>
          </p:cNvSpPr>
          <p:nvPr>
            <p:ph type="body" idx="1"/>
          </p:nvPr>
        </p:nvSpPr>
        <p:spPr>
          <a:xfrm>
            <a:off x="839789" y="1681163"/>
            <a:ext cx="4688176" cy="823912"/>
          </a:xfrm>
        </p:spPr>
        <p:txBody>
          <a:bodyPr>
            <a:noAutofit/>
          </a:bodyPr>
          <a:lstStyle/>
          <a:p>
            <a:pPr algn="ctr"/>
            <a:r>
              <a:rPr lang="en-US" sz="2800" dirty="0"/>
              <a:t>Be Aware of </a:t>
            </a:r>
            <a:br>
              <a:rPr lang="en-US" sz="2800" dirty="0"/>
            </a:br>
            <a:r>
              <a:rPr lang="en-US" sz="2800" dirty="0"/>
              <a:t>Physical Limitations</a:t>
            </a:r>
          </a:p>
        </p:txBody>
      </p:sp>
      <p:sp>
        <p:nvSpPr>
          <p:cNvPr id="7" name="Content Placeholder 6">
            <a:extLst>
              <a:ext uri="{FF2B5EF4-FFF2-40B4-BE49-F238E27FC236}">
                <a16:creationId xmlns:a16="http://schemas.microsoft.com/office/drawing/2014/main" id="{41823877-16CA-CF4F-B2CA-D5372DC9F317}"/>
              </a:ext>
            </a:extLst>
          </p:cNvPr>
          <p:cNvSpPr>
            <a:spLocks noGrp="1"/>
          </p:cNvSpPr>
          <p:nvPr>
            <p:ph sz="half" idx="2"/>
          </p:nvPr>
        </p:nvSpPr>
        <p:spPr>
          <a:xfrm>
            <a:off x="839789" y="2812473"/>
            <a:ext cx="4688176" cy="3047999"/>
          </a:xfrm>
          <a:solidFill>
            <a:schemeClr val="accent3">
              <a:lumMod val="60000"/>
              <a:lumOff val="40000"/>
            </a:schemeClr>
          </a:solidFill>
        </p:spPr>
        <p:txBody>
          <a:bodyPr anchor="ctr"/>
          <a:lstStyle/>
          <a:p>
            <a:pPr>
              <a:spcAft>
                <a:spcPts val="600"/>
              </a:spcAft>
            </a:pPr>
            <a:r>
              <a:rPr lang="en-US" dirty="0"/>
              <a:t>Take your time performing tasks</a:t>
            </a:r>
          </a:p>
          <a:p>
            <a:pPr>
              <a:spcAft>
                <a:spcPts val="600"/>
              </a:spcAft>
            </a:pPr>
            <a:r>
              <a:rPr lang="en-US" dirty="0"/>
              <a:t>Recognize when you are fatigued</a:t>
            </a:r>
          </a:p>
          <a:p>
            <a:pPr>
              <a:spcAft>
                <a:spcPts val="600"/>
              </a:spcAft>
            </a:pPr>
            <a:r>
              <a:rPr lang="en-US" dirty="0"/>
              <a:t>Take appropriate action</a:t>
            </a:r>
          </a:p>
        </p:txBody>
      </p:sp>
      <p:sp>
        <p:nvSpPr>
          <p:cNvPr id="8" name="Text Placeholder 7">
            <a:extLst>
              <a:ext uri="{FF2B5EF4-FFF2-40B4-BE49-F238E27FC236}">
                <a16:creationId xmlns:a16="http://schemas.microsoft.com/office/drawing/2014/main" id="{5393F9DF-B8A5-B79F-66A4-9A02CD5F0D5F}"/>
              </a:ext>
            </a:extLst>
          </p:cNvPr>
          <p:cNvSpPr>
            <a:spLocks noGrp="1"/>
          </p:cNvSpPr>
          <p:nvPr>
            <p:ph type="body" sz="quarter" idx="3"/>
          </p:nvPr>
        </p:nvSpPr>
        <p:spPr>
          <a:xfrm>
            <a:off x="6664036" y="1681163"/>
            <a:ext cx="4691351" cy="823912"/>
          </a:xfrm>
        </p:spPr>
        <p:txBody>
          <a:bodyPr>
            <a:normAutofit/>
          </a:bodyPr>
          <a:lstStyle/>
          <a:p>
            <a:pPr algn="ctr"/>
            <a:r>
              <a:rPr lang="en-US" sz="2800" dirty="0"/>
              <a:t>Use the </a:t>
            </a:r>
            <a:br>
              <a:rPr lang="en-US" sz="2800" dirty="0"/>
            </a:br>
            <a:r>
              <a:rPr lang="en-US" sz="2800" dirty="0"/>
              <a:t>Buddy System</a:t>
            </a:r>
          </a:p>
        </p:txBody>
      </p:sp>
      <p:sp>
        <p:nvSpPr>
          <p:cNvPr id="9" name="Content Placeholder 8">
            <a:extLst>
              <a:ext uri="{FF2B5EF4-FFF2-40B4-BE49-F238E27FC236}">
                <a16:creationId xmlns:a16="http://schemas.microsoft.com/office/drawing/2014/main" id="{8F30678F-EEA3-354E-61F0-EAF63FF84621}"/>
              </a:ext>
            </a:extLst>
          </p:cNvPr>
          <p:cNvSpPr>
            <a:spLocks noGrp="1"/>
          </p:cNvSpPr>
          <p:nvPr>
            <p:ph sz="quarter" idx="4"/>
          </p:nvPr>
        </p:nvSpPr>
        <p:spPr>
          <a:xfrm>
            <a:off x="6664036" y="2812473"/>
            <a:ext cx="4691351" cy="3048000"/>
          </a:xfrm>
          <a:solidFill>
            <a:schemeClr val="accent3">
              <a:lumMod val="60000"/>
              <a:lumOff val="40000"/>
            </a:schemeClr>
          </a:solidFill>
        </p:spPr>
        <p:txBody>
          <a:bodyPr anchor="ctr"/>
          <a:lstStyle/>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Remain in close visual contact</a:t>
            </a:r>
          </a:p>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Assist each other</a:t>
            </a:r>
          </a:p>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Watch for signs of distress or injury</a:t>
            </a:r>
            <a:endParaRPr lang="en-US" dirty="0"/>
          </a:p>
        </p:txBody>
      </p:sp>
    </p:spTree>
    <p:custDataLst>
      <p:tags r:id="rId1"/>
    </p:custDataLst>
    <p:extLst>
      <p:ext uri="{BB962C8B-B14F-4D97-AF65-F5344CB8AC3E}">
        <p14:creationId xmlns:p14="http://schemas.microsoft.com/office/powerpoint/2010/main" val="17798116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14UIYt2"/>
  <p:tag name="ARTICULATE_DESIGN_ID_1_OFFICE THEME" val="XYzi2Xru"/>
  <p:tag name="ARTICULATE_DESIGN_ID_JIT 2024" val="k787l00L"/>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JIT 2024">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4.xml><?xml version="1.0" encoding="utf-8"?>
<a:theme xmlns:a="http://schemas.openxmlformats.org/drawingml/2006/main" name="JIT Blocks">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Retrospect-NIFA-TopBars_0805" id="{313C3794-8AEF-40F5-819B-6A3348E97E99}" vid="{B71F61E2-DAF2-4BC8-95B3-1C886931C299}"/>
    </a:ext>
  </a:extLst>
</a:theme>
</file>

<file path=ppt/theme/theme5.xml><?xml version="1.0" encoding="utf-8"?>
<a:theme xmlns:a="http://schemas.openxmlformats.org/drawingml/2006/main" name="ColorPop">
  <a:themeElements>
    <a:clrScheme name="2024-11-JIT">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JIT Corners">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1659</TotalTime>
  <Words>1403</Words>
  <Application>Microsoft Office PowerPoint</Application>
  <PresentationFormat>Widescreen</PresentationFormat>
  <Paragraphs>156</Paragraphs>
  <Slides>25</Slides>
  <Notes>25</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25</vt:i4>
      </vt:variant>
    </vt:vector>
  </HeadingPairs>
  <TitlesOfParts>
    <vt:vector size="41" baseType="lpstr">
      <vt:lpstr>Aptos</vt:lpstr>
      <vt:lpstr>Arial</vt:lpstr>
      <vt:lpstr>Calibri</vt:lpstr>
      <vt:lpstr>HelveticaNeueLT Std Lt Cn</vt:lpstr>
      <vt:lpstr>Microsoft Sans Serif</vt:lpstr>
      <vt:lpstr>Roboto</vt:lpstr>
      <vt:lpstr>Verdana</vt:lpstr>
      <vt:lpstr>Verdana Pro</vt:lpstr>
      <vt:lpstr>Wingdings</vt:lpstr>
      <vt:lpstr>Wingdings 3</vt:lpstr>
      <vt:lpstr>Office Theme</vt:lpstr>
      <vt:lpstr>1_Office Theme</vt:lpstr>
      <vt:lpstr>JIT 2024</vt:lpstr>
      <vt:lpstr>JIT Blocks</vt:lpstr>
      <vt:lpstr>ColorPop</vt:lpstr>
      <vt:lpstr>JIT Corners</vt:lpstr>
      <vt:lpstr>Personal Protective Equipment</vt:lpstr>
      <vt:lpstr>Just in Time Training</vt:lpstr>
      <vt:lpstr>PPE Safety</vt:lpstr>
      <vt:lpstr>Physical Challenges</vt:lpstr>
      <vt:lpstr>PPE will:</vt:lpstr>
      <vt:lpstr>Reduce Dexterity</vt:lpstr>
      <vt:lpstr>Limit Senses</vt:lpstr>
      <vt:lpstr>Skin Allergies</vt:lpstr>
      <vt:lpstr>Precautions</vt:lpstr>
      <vt:lpstr>Psychological and Mental Stress</vt:lpstr>
      <vt:lpstr>Range of Symptoms</vt:lpstr>
      <vt:lpstr>Precautions for Mental Stress</vt:lpstr>
      <vt:lpstr>Biological Risks</vt:lpstr>
      <vt:lpstr>Zoonoses</vt:lpstr>
      <vt:lpstr>Precautions for Biological Risks</vt:lpstr>
      <vt:lpstr>Hazards from the Environment</vt:lpstr>
      <vt:lpstr>Site Conditions</vt:lpstr>
      <vt:lpstr>Precautions for Environment Hazards</vt:lpstr>
      <vt:lpstr>Heat-Related Illnesses</vt:lpstr>
      <vt:lpstr>Precautions for Heat</vt:lpstr>
      <vt:lpstr>Cold-Related Illnesses</vt:lpstr>
      <vt:lpstr>Precautions for Cold</vt:lpstr>
      <vt:lpstr>Stay Aware  and Monitor</vt:lpstr>
      <vt:lpstr>Additional  PPE Videos</vt:lpstr>
      <vt:lpstr>Acknowledgements</vt:lpstr>
    </vt:vector>
  </TitlesOfParts>
  <Company>Center for Food Security and Public Health, Iowa State University, 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 Safety</dc:title>
  <dc:subject>Just-In-Time Training for Animal Health Emergency Responders</dc:subject>
  <dc:creator>Dvorak, Glenda D [CFSPH];Center for Food Security and Public Health</dc:creator>
  <cp:lastModifiedBy>Dvorak, Glenda D [CFSPH]</cp:lastModifiedBy>
  <cp:revision>43</cp:revision>
  <dcterms:created xsi:type="dcterms:W3CDTF">2024-10-22T16:15:18Z</dcterms:created>
  <dcterms:modified xsi:type="dcterms:W3CDTF">2025-02-20T21:12:50Z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6751DACA-9629-4166-B73E-79A15E3EE589</vt:lpwstr>
  </property>
  <property fmtid="{D5CDD505-2E9C-101B-9397-08002B2CF9AE}" pid="3" name="ArticulatePath">
    <vt:lpwstr>Presentation1</vt:lpwstr>
  </property>
</Properties>
</file>